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60" r:id="rId4"/>
    <p:sldId id="262" r:id="rId5"/>
    <p:sldId id="263" r:id="rId6"/>
    <p:sldId id="264" r:id="rId7"/>
    <p:sldId id="265" r:id="rId8"/>
    <p:sldId id="294" r:id="rId9"/>
    <p:sldId id="266" r:id="rId10"/>
    <p:sldId id="267" r:id="rId11"/>
    <p:sldId id="295" r:id="rId12"/>
    <p:sldId id="269" r:id="rId13"/>
    <p:sldId id="272" r:id="rId14"/>
    <p:sldId id="273" r:id="rId15"/>
    <p:sldId id="296" r:id="rId16"/>
    <p:sldId id="274" r:id="rId17"/>
    <p:sldId id="297" r:id="rId18"/>
    <p:sldId id="275" r:id="rId19"/>
    <p:sldId id="298" r:id="rId20"/>
    <p:sldId id="276" r:id="rId21"/>
    <p:sldId id="277" r:id="rId22"/>
    <p:sldId id="278" r:id="rId23"/>
    <p:sldId id="299" r:id="rId24"/>
    <p:sldId id="279" r:id="rId25"/>
    <p:sldId id="280" r:id="rId26"/>
    <p:sldId id="271" r:id="rId27"/>
    <p:sldId id="284" r:id="rId28"/>
    <p:sldId id="300" r:id="rId29"/>
    <p:sldId id="285" r:id="rId30"/>
    <p:sldId id="286" r:id="rId31"/>
    <p:sldId id="287" r:id="rId32"/>
    <p:sldId id="301" r:id="rId33"/>
    <p:sldId id="288" r:id="rId34"/>
    <p:sldId id="293" r:id="rId35"/>
    <p:sldId id="270" r:id="rId36"/>
    <p:sldId id="281" r:id="rId37"/>
    <p:sldId id="282" r:id="rId38"/>
    <p:sldId id="283" r:id="rId39"/>
    <p:sldId id="289" r:id="rId40"/>
    <p:sldId id="302" r:id="rId41"/>
    <p:sldId id="292" r:id="rId42"/>
    <p:sldId id="290" r:id="rId43"/>
    <p:sldId id="303" r:id="rId44"/>
    <p:sldId id="291" r:id="rId45"/>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66" d="100"/>
          <a:sy n="66" d="100"/>
        </p:scale>
        <p:origin x="-1506" y="-96"/>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6A62AD45-938E-4872-B105-620D0564A57C}" type="datetimeFigureOut">
              <a:rPr lang="zh-CN" altLang="en-US" smtClean="0"/>
              <a:t>2021/12/30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3F3475F-5C26-4533-A53E-2094327B5390}" type="slidenum">
              <a:rPr lang="zh-CN" altLang="en-US" smtClean="0"/>
              <a:t>‹#›</a:t>
            </a:fld>
            <a:endParaRPr lang="zh-CN" altLang="en-US"/>
          </a:p>
        </p:txBody>
      </p:sp>
    </p:spTree>
    <p:extLst>
      <p:ext uri="{BB962C8B-B14F-4D97-AF65-F5344CB8AC3E}">
        <p14:creationId xmlns:p14="http://schemas.microsoft.com/office/powerpoint/2010/main" val="28283425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6A62AD45-938E-4872-B105-620D0564A57C}" type="datetimeFigureOut">
              <a:rPr lang="zh-CN" altLang="en-US" smtClean="0"/>
              <a:t>2021/12/30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3F3475F-5C26-4533-A53E-2094327B5390}" type="slidenum">
              <a:rPr lang="zh-CN" altLang="en-US" smtClean="0"/>
              <a:t>‹#›</a:t>
            </a:fld>
            <a:endParaRPr lang="zh-CN" altLang="en-US"/>
          </a:p>
        </p:txBody>
      </p:sp>
    </p:spTree>
    <p:extLst>
      <p:ext uri="{BB962C8B-B14F-4D97-AF65-F5344CB8AC3E}">
        <p14:creationId xmlns:p14="http://schemas.microsoft.com/office/powerpoint/2010/main" val="40455307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6A62AD45-938E-4872-B105-620D0564A57C}" type="datetimeFigureOut">
              <a:rPr lang="zh-CN" altLang="en-US" smtClean="0"/>
              <a:t>2021/12/30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3F3475F-5C26-4533-A53E-2094327B5390}" type="slidenum">
              <a:rPr lang="zh-CN" altLang="en-US" smtClean="0"/>
              <a:t>‹#›</a:t>
            </a:fld>
            <a:endParaRPr lang="zh-CN" altLang="en-US"/>
          </a:p>
        </p:txBody>
      </p:sp>
    </p:spTree>
    <p:extLst>
      <p:ext uri="{BB962C8B-B14F-4D97-AF65-F5344CB8AC3E}">
        <p14:creationId xmlns:p14="http://schemas.microsoft.com/office/powerpoint/2010/main" val="24709305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6A62AD45-938E-4872-B105-620D0564A57C}" type="datetimeFigureOut">
              <a:rPr lang="zh-CN" altLang="en-US" smtClean="0"/>
              <a:t>2021/12/30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3F3475F-5C26-4533-A53E-2094327B5390}" type="slidenum">
              <a:rPr lang="zh-CN" altLang="en-US" smtClean="0"/>
              <a:t>‹#›</a:t>
            </a:fld>
            <a:endParaRPr lang="zh-CN" altLang="en-US"/>
          </a:p>
        </p:txBody>
      </p:sp>
    </p:spTree>
    <p:extLst>
      <p:ext uri="{BB962C8B-B14F-4D97-AF65-F5344CB8AC3E}">
        <p14:creationId xmlns:p14="http://schemas.microsoft.com/office/powerpoint/2010/main" val="27276103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6A62AD45-938E-4872-B105-620D0564A57C}" type="datetimeFigureOut">
              <a:rPr lang="zh-CN" altLang="en-US" smtClean="0"/>
              <a:t>2021/12/30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3F3475F-5C26-4533-A53E-2094327B5390}" type="slidenum">
              <a:rPr lang="zh-CN" altLang="en-US" smtClean="0"/>
              <a:t>‹#›</a:t>
            </a:fld>
            <a:endParaRPr lang="zh-CN" altLang="en-US"/>
          </a:p>
        </p:txBody>
      </p:sp>
    </p:spTree>
    <p:extLst>
      <p:ext uri="{BB962C8B-B14F-4D97-AF65-F5344CB8AC3E}">
        <p14:creationId xmlns:p14="http://schemas.microsoft.com/office/powerpoint/2010/main" val="27408144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6A62AD45-938E-4872-B105-620D0564A57C}" type="datetimeFigureOut">
              <a:rPr lang="zh-CN" altLang="en-US" smtClean="0"/>
              <a:t>2021/12/30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3F3475F-5C26-4533-A53E-2094327B5390}" type="slidenum">
              <a:rPr lang="zh-CN" altLang="en-US" smtClean="0"/>
              <a:t>‹#›</a:t>
            </a:fld>
            <a:endParaRPr lang="zh-CN" altLang="en-US"/>
          </a:p>
        </p:txBody>
      </p:sp>
    </p:spTree>
    <p:extLst>
      <p:ext uri="{BB962C8B-B14F-4D97-AF65-F5344CB8AC3E}">
        <p14:creationId xmlns:p14="http://schemas.microsoft.com/office/powerpoint/2010/main" val="280725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6A62AD45-938E-4872-B105-620D0564A57C}" type="datetimeFigureOut">
              <a:rPr lang="zh-CN" altLang="en-US" smtClean="0"/>
              <a:t>2021/12/30</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33F3475F-5C26-4533-A53E-2094327B5390}" type="slidenum">
              <a:rPr lang="zh-CN" altLang="en-US" smtClean="0"/>
              <a:t>‹#›</a:t>
            </a:fld>
            <a:endParaRPr lang="zh-CN" altLang="en-US"/>
          </a:p>
        </p:txBody>
      </p:sp>
    </p:spTree>
    <p:extLst>
      <p:ext uri="{BB962C8B-B14F-4D97-AF65-F5344CB8AC3E}">
        <p14:creationId xmlns:p14="http://schemas.microsoft.com/office/powerpoint/2010/main" val="15001281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6A62AD45-938E-4872-B105-620D0564A57C}" type="datetimeFigureOut">
              <a:rPr lang="zh-CN" altLang="en-US" smtClean="0"/>
              <a:t>2021/12/30</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33F3475F-5C26-4533-A53E-2094327B5390}" type="slidenum">
              <a:rPr lang="zh-CN" altLang="en-US" smtClean="0"/>
              <a:t>‹#›</a:t>
            </a:fld>
            <a:endParaRPr lang="zh-CN" altLang="en-US"/>
          </a:p>
        </p:txBody>
      </p:sp>
    </p:spTree>
    <p:extLst>
      <p:ext uri="{BB962C8B-B14F-4D97-AF65-F5344CB8AC3E}">
        <p14:creationId xmlns:p14="http://schemas.microsoft.com/office/powerpoint/2010/main" val="22419693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6A62AD45-938E-4872-B105-620D0564A57C}" type="datetimeFigureOut">
              <a:rPr lang="zh-CN" altLang="en-US" smtClean="0"/>
              <a:t>2021/12/30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33F3475F-5C26-4533-A53E-2094327B5390}" type="slidenum">
              <a:rPr lang="zh-CN" altLang="en-US" smtClean="0"/>
              <a:t>‹#›</a:t>
            </a:fld>
            <a:endParaRPr lang="zh-CN" altLang="en-US"/>
          </a:p>
        </p:txBody>
      </p:sp>
    </p:spTree>
    <p:extLst>
      <p:ext uri="{BB962C8B-B14F-4D97-AF65-F5344CB8AC3E}">
        <p14:creationId xmlns:p14="http://schemas.microsoft.com/office/powerpoint/2010/main" val="3325181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6A62AD45-938E-4872-B105-620D0564A57C}" type="datetimeFigureOut">
              <a:rPr lang="zh-CN" altLang="en-US" smtClean="0"/>
              <a:t>2021/12/30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3F3475F-5C26-4533-A53E-2094327B5390}" type="slidenum">
              <a:rPr lang="zh-CN" altLang="en-US" smtClean="0"/>
              <a:t>‹#›</a:t>
            </a:fld>
            <a:endParaRPr lang="zh-CN" altLang="en-US"/>
          </a:p>
        </p:txBody>
      </p:sp>
    </p:spTree>
    <p:extLst>
      <p:ext uri="{BB962C8B-B14F-4D97-AF65-F5344CB8AC3E}">
        <p14:creationId xmlns:p14="http://schemas.microsoft.com/office/powerpoint/2010/main" val="15988883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6A62AD45-938E-4872-B105-620D0564A57C}" type="datetimeFigureOut">
              <a:rPr lang="zh-CN" altLang="en-US" smtClean="0"/>
              <a:t>2021/12/30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3F3475F-5C26-4533-A53E-2094327B5390}" type="slidenum">
              <a:rPr lang="zh-CN" altLang="en-US" smtClean="0"/>
              <a:t>‹#›</a:t>
            </a:fld>
            <a:endParaRPr lang="zh-CN" altLang="en-US"/>
          </a:p>
        </p:txBody>
      </p:sp>
    </p:spTree>
    <p:extLst>
      <p:ext uri="{BB962C8B-B14F-4D97-AF65-F5344CB8AC3E}">
        <p14:creationId xmlns:p14="http://schemas.microsoft.com/office/powerpoint/2010/main" val="3191370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A62AD45-938E-4872-B105-620D0564A57C}" type="datetimeFigureOut">
              <a:rPr lang="zh-CN" altLang="en-US" smtClean="0"/>
              <a:t>2021/12/30</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F3475F-5C26-4533-A53E-2094327B5390}" type="slidenum">
              <a:rPr lang="zh-CN" altLang="en-US" smtClean="0"/>
              <a:t>‹#›</a:t>
            </a:fld>
            <a:endParaRPr lang="zh-CN" altLang="en-US"/>
          </a:p>
        </p:txBody>
      </p:sp>
    </p:spTree>
    <p:extLst>
      <p:ext uri="{BB962C8B-B14F-4D97-AF65-F5344CB8AC3E}">
        <p14:creationId xmlns:p14="http://schemas.microsoft.com/office/powerpoint/2010/main" val="13763946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1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3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dirty="0" smtClean="0"/>
              <a:t>数理逻辑复习讲座</a:t>
            </a:r>
            <a:endParaRPr lang="zh-CN" altLang="en-US" dirty="0"/>
          </a:p>
        </p:txBody>
      </p:sp>
      <p:sp>
        <p:nvSpPr>
          <p:cNvPr id="3" name="副标题 2"/>
          <p:cNvSpPr>
            <a:spLocks noGrp="1"/>
          </p:cNvSpPr>
          <p:nvPr>
            <p:ph type="subTitle" idx="1"/>
          </p:nvPr>
        </p:nvSpPr>
        <p:spPr/>
        <p:txBody>
          <a:bodyPr/>
          <a:lstStyle/>
          <a:p>
            <a:pPr algn="r"/>
            <a:r>
              <a:rPr lang="zh-CN" altLang="en-US" dirty="0" smtClean="0"/>
              <a:t>黄</a:t>
            </a:r>
            <a:r>
              <a:rPr lang="zh-CN" altLang="en-US" dirty="0"/>
              <a:t>梓涵</a:t>
            </a:r>
          </a:p>
        </p:txBody>
      </p:sp>
    </p:spTree>
    <p:extLst>
      <p:ext uri="{BB962C8B-B14F-4D97-AF65-F5344CB8AC3E}">
        <p14:creationId xmlns:p14="http://schemas.microsoft.com/office/powerpoint/2010/main" val="118663197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L="285750" indent="-285750"/>
            <a:r>
              <a:rPr lang="en-US" altLang="zh-CN" dirty="0"/>
              <a:t>3</a:t>
            </a:r>
            <a:r>
              <a:rPr lang="en-US" altLang="zh-CN" dirty="0" smtClean="0"/>
              <a:t>.</a:t>
            </a:r>
            <a:r>
              <a:rPr lang="zh-CN" altLang="en-US" dirty="0" smtClean="0"/>
              <a:t>逻辑联结词的完备集相互表示</a:t>
            </a:r>
            <a:endParaRPr lang="en-US" altLang="zh-CN" dirty="0" smtClean="0"/>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6413" y="1400900"/>
            <a:ext cx="7416824" cy="49542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1453537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L="285750" indent="-285750"/>
            <a:r>
              <a:rPr lang="en-US" altLang="zh-CN" dirty="0"/>
              <a:t>3</a:t>
            </a:r>
            <a:r>
              <a:rPr lang="en-US" altLang="zh-CN" dirty="0" smtClean="0"/>
              <a:t>.</a:t>
            </a:r>
            <a:r>
              <a:rPr lang="zh-CN" altLang="en-US" dirty="0" smtClean="0"/>
              <a:t>逻辑联结词的完备集相互表示</a:t>
            </a:r>
            <a:endParaRPr lang="en-US" altLang="zh-CN" dirty="0" smtClean="0"/>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6413" y="1400900"/>
            <a:ext cx="7416824" cy="49542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66195" y="2208049"/>
            <a:ext cx="5645787" cy="13639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223318" y="2248708"/>
            <a:ext cx="2340407" cy="369332"/>
          </a:xfrm>
          <a:prstGeom prst="rect">
            <a:avLst/>
          </a:prstGeom>
          <a:noFill/>
        </p:spPr>
        <p:txBody>
          <a:bodyPr wrap="square" rtlCol="0">
            <a:spAutoFit/>
          </a:bodyPr>
          <a:lstStyle/>
          <a:p>
            <a:r>
              <a:rPr lang="zh-CN" altLang="en-US" dirty="0" smtClean="0"/>
              <a:t>首先将公式化简</a:t>
            </a:r>
            <a:endParaRPr lang="zh-CN" altLang="en-US" dirty="0"/>
          </a:p>
        </p:txBody>
      </p:sp>
      <p:pic>
        <p:nvPicPr>
          <p:cNvPr id="614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56617" y="3571982"/>
            <a:ext cx="5037472" cy="8651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9"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51163" y="4509120"/>
            <a:ext cx="5320336" cy="1800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a14="http://schemas.microsoft.com/office/drawing/2010/main">
        <mc:Choice Requires="a14">
          <p:sp>
            <p:nvSpPr>
              <p:cNvPr id="9" name="TextBox 8"/>
              <p:cNvSpPr txBox="1"/>
              <p:nvPr/>
            </p:nvSpPr>
            <p:spPr>
              <a:xfrm>
                <a:off x="215135" y="3635215"/>
                <a:ext cx="2340407" cy="369332"/>
              </a:xfrm>
              <a:prstGeom prst="rect">
                <a:avLst/>
              </a:prstGeom>
              <a:noFill/>
            </p:spPr>
            <p:txBody>
              <a:bodyPr wrap="square" rtlCol="0">
                <a:spAutoFit/>
              </a:bodyPr>
              <a:lstStyle/>
              <a:p>
                <a:r>
                  <a:rPr lang="zh-CN" altLang="en-US" dirty="0" smtClean="0"/>
                  <a:t>用</a:t>
                </a:r>
                <a14:m>
                  <m:oMath xmlns:m="http://schemas.openxmlformats.org/officeDocument/2006/math">
                    <m:r>
                      <a:rPr lang="en-US" altLang="zh-CN" b="0" i="0" smtClean="0">
                        <a:latin typeface="Cambria Math"/>
                      </a:rPr>
                      <m:t> </m:t>
                    </m:r>
                    <m:r>
                      <a:rPr lang="zh-CN" altLang="en-US" i="1" smtClean="0">
                        <a:latin typeface="Cambria Math"/>
                      </a:rPr>
                      <m:t>↑</m:t>
                    </m:r>
                    <m:r>
                      <a:rPr lang="en-US" altLang="zh-CN" b="0" i="1" smtClean="0">
                        <a:latin typeface="Cambria Math"/>
                      </a:rPr>
                      <m:t> </m:t>
                    </m:r>
                  </m:oMath>
                </a14:m>
                <a:r>
                  <a:rPr lang="zh-CN" altLang="en-US" dirty="0" smtClean="0"/>
                  <a:t> 表示</a:t>
                </a:r>
                <a:endParaRPr lang="zh-CN" altLang="en-US" dirty="0"/>
              </a:p>
            </p:txBody>
          </p:sp>
        </mc:Choice>
        <mc:Fallback xmlns="">
          <p:sp>
            <p:nvSpPr>
              <p:cNvPr id="9" name="TextBox 8"/>
              <p:cNvSpPr txBox="1">
                <a:spLocks noRot="1" noChangeAspect="1" noMove="1" noResize="1" noEditPoints="1" noAdjustHandles="1" noChangeArrowheads="1" noChangeShapeType="1" noTextEdit="1"/>
              </p:cNvSpPr>
              <p:nvPr/>
            </p:nvSpPr>
            <p:spPr>
              <a:xfrm>
                <a:off x="215135" y="3635215"/>
                <a:ext cx="2340407" cy="369332"/>
              </a:xfrm>
              <a:prstGeom prst="rect">
                <a:avLst/>
              </a:prstGeom>
              <a:blipFill rotWithShape="1">
                <a:blip r:embed="rId6"/>
                <a:stretch>
                  <a:fillRect l="-2083" t="-13115" b="-1967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235983" y="4612045"/>
                <a:ext cx="2340407" cy="369332"/>
              </a:xfrm>
              <a:prstGeom prst="rect">
                <a:avLst/>
              </a:prstGeom>
              <a:noFill/>
            </p:spPr>
            <p:txBody>
              <a:bodyPr wrap="square" rtlCol="0">
                <a:spAutoFit/>
              </a:bodyPr>
              <a:lstStyle/>
              <a:p>
                <a:r>
                  <a:rPr lang="zh-CN" altLang="en-US" dirty="0" smtClean="0"/>
                  <a:t>用</a:t>
                </a:r>
                <a14:m>
                  <m:oMath xmlns:m="http://schemas.openxmlformats.org/officeDocument/2006/math">
                    <m:r>
                      <a:rPr lang="en-US" altLang="zh-CN" b="0" i="0" smtClean="0">
                        <a:latin typeface="Cambria Math"/>
                      </a:rPr>
                      <m:t> </m:t>
                    </m:r>
                    <m:r>
                      <a:rPr lang="zh-CN" altLang="en-US" i="1">
                        <a:latin typeface="Cambria Math"/>
                      </a:rPr>
                      <m:t>↓</m:t>
                    </m:r>
                    <m:r>
                      <a:rPr lang="en-US" altLang="zh-CN" b="0" i="1" smtClean="0">
                        <a:latin typeface="Cambria Math"/>
                      </a:rPr>
                      <m:t>  </m:t>
                    </m:r>
                  </m:oMath>
                </a14:m>
                <a:r>
                  <a:rPr lang="zh-CN" altLang="en-US" dirty="0" smtClean="0"/>
                  <a:t>表示</a:t>
                </a:r>
                <a:endParaRPr lang="zh-CN" altLang="en-US" dirty="0"/>
              </a:p>
            </p:txBody>
          </p:sp>
        </mc:Choice>
        <mc:Fallback xmlns="">
          <p:sp>
            <p:nvSpPr>
              <p:cNvPr id="10" name="TextBox 9"/>
              <p:cNvSpPr txBox="1">
                <a:spLocks noRot="1" noChangeAspect="1" noMove="1" noResize="1" noEditPoints="1" noAdjustHandles="1" noChangeArrowheads="1" noChangeShapeType="1" noTextEdit="1"/>
              </p:cNvSpPr>
              <p:nvPr/>
            </p:nvSpPr>
            <p:spPr>
              <a:xfrm>
                <a:off x="235983" y="4612045"/>
                <a:ext cx="2340407" cy="369332"/>
              </a:xfrm>
              <a:prstGeom prst="rect">
                <a:avLst/>
              </a:prstGeom>
              <a:blipFill rotWithShape="1">
                <a:blip r:embed="rId7"/>
                <a:stretch>
                  <a:fillRect l="-2344" t="-13333" b="-2166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88367162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4.PC</a:t>
            </a:r>
            <a:r>
              <a:rPr lang="zh-CN" altLang="en-US" dirty="0" smtClean="0"/>
              <a:t>的证明</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dirty="0" smtClean="0"/>
                  <a:t>三个公理：</a:t>
                </a:r>
                <a:endParaRPr lang="en-US" altLang="zh-CN" dirty="0" smtClean="0"/>
              </a:p>
              <a:p>
                <a:r>
                  <a:rPr lang="en-US" altLang="zh-CN" dirty="0" smtClean="0"/>
                  <a:t>A1:A-&gt;(B-&gt;A)</a:t>
                </a:r>
              </a:p>
              <a:p>
                <a:r>
                  <a:rPr lang="en-US" altLang="zh-CN" dirty="0" smtClean="0"/>
                  <a:t>A2:(A-&gt;(B-&gt;</a:t>
                </a:r>
                <a:r>
                  <a:rPr lang="en-US" altLang="zh-CN" dirty="0"/>
                  <a:t>C</a:t>
                </a:r>
                <a:r>
                  <a:rPr lang="en-US" altLang="zh-CN" dirty="0" smtClean="0"/>
                  <a:t>))-&gt;((A-&gt;B)-&gt;(A-&gt;C))</a:t>
                </a:r>
                <a:endParaRPr lang="zh-CN" altLang="en-US" dirty="0" smtClean="0"/>
              </a:p>
              <a:p>
                <a:r>
                  <a:rPr lang="en-US" altLang="zh-CN" dirty="0" smtClean="0"/>
                  <a:t>A3:(</a:t>
                </a:r>
                <a14:m>
                  <m:oMath xmlns:m="http://schemas.openxmlformats.org/officeDocument/2006/math">
                    <m:r>
                      <a:rPr lang="en-US" altLang="zh-CN" i="1" smtClean="0">
                        <a:latin typeface="Cambria Math"/>
                        <a:ea typeface="Cambria Math"/>
                      </a:rPr>
                      <m:t>⇁</m:t>
                    </m:r>
                  </m:oMath>
                </a14:m>
                <a:r>
                  <a:rPr lang="en-US" altLang="zh-CN" dirty="0" smtClean="0"/>
                  <a:t>A-&gt;</a:t>
                </a:r>
                <a14:m>
                  <m:oMath xmlns:m="http://schemas.openxmlformats.org/officeDocument/2006/math">
                    <m:r>
                      <a:rPr lang="en-US" altLang="zh-CN" i="1" smtClean="0">
                        <a:latin typeface="Cambria Math"/>
                        <a:ea typeface="Cambria Math"/>
                      </a:rPr>
                      <m:t>⇁</m:t>
                    </m:r>
                  </m:oMath>
                </a14:m>
                <a:r>
                  <a:rPr lang="en-US" altLang="zh-CN" dirty="0" smtClean="0"/>
                  <a:t>B)-&gt;(B-&gt;A)</a:t>
                </a:r>
              </a:p>
              <a:p>
                <a:r>
                  <a:rPr lang="zh-CN" altLang="en-US" dirty="0"/>
                  <a:t>一</a:t>
                </a:r>
                <a:r>
                  <a:rPr lang="zh-CN" altLang="en-US" dirty="0" smtClean="0"/>
                  <a:t>个推理规则：</a:t>
                </a:r>
                <a:r>
                  <a:rPr lang="en-US" altLang="zh-CN" dirty="0" err="1" smtClean="0"/>
                  <a:t>rmp</a:t>
                </a:r>
                <a:r>
                  <a:rPr lang="zh-CN" altLang="en-US" dirty="0" smtClean="0"/>
                  <a:t>分离定律</a:t>
                </a:r>
                <a:endParaRPr lang="en-US" altLang="zh-CN" dirty="0" smtClean="0"/>
              </a:p>
              <a:p>
                <a:r>
                  <a:rPr lang="zh-CN" altLang="en-US" dirty="0" smtClean="0"/>
                  <a:t>以及记得住就可以直接用的一堆定理</a:t>
                </a:r>
                <a:endParaRPr lang="en-US" altLang="zh-CN" dirty="0" smtClean="0"/>
              </a:p>
              <a:p>
                <a:endParaRPr lang="zh-CN" altLang="en-US" dirty="0" smtClean="0"/>
              </a:p>
              <a:p>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1">
                <a:blip r:embed="rId2"/>
                <a:stretch>
                  <a:fillRect l="-1630" t="-242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97083941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4.PC</a:t>
            </a:r>
            <a:r>
              <a:rPr lang="zh-CN" altLang="en-US" dirty="0" smtClean="0"/>
              <a:t>的证明</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319854" y="1124744"/>
                <a:ext cx="8856984" cy="5472608"/>
              </a:xfrm>
            </p:spPr>
            <p:txBody>
              <a:bodyPr>
                <a:normAutofit fontScale="70000" lnSpcReduction="20000"/>
              </a:bodyPr>
              <a:lstStyle/>
              <a:p>
                <a:r>
                  <a:rPr lang="zh-CN" altLang="en-US" dirty="0" smtClean="0"/>
                  <a:t>个人认为的重要的解题思路：</a:t>
                </a:r>
                <a:endParaRPr lang="en-US" altLang="zh-CN" dirty="0"/>
              </a:p>
              <a:p>
                <a:r>
                  <a:rPr lang="en-US" altLang="zh-CN" dirty="0" smtClean="0"/>
                  <a:t>1.</a:t>
                </a:r>
                <a:r>
                  <a:rPr lang="zh-CN" altLang="en-US" dirty="0" smtClean="0"/>
                  <a:t>利用前件交换定理（定理</a:t>
                </a:r>
                <a:r>
                  <a:rPr lang="en-US" altLang="zh-CN" dirty="0" smtClean="0"/>
                  <a:t>3.1.6</a:t>
                </a:r>
                <a:r>
                  <a:rPr lang="zh-CN" altLang="en-US" dirty="0" smtClean="0"/>
                  <a:t>）</a:t>
                </a:r>
                <a:endParaRPr lang="en-US" altLang="zh-CN" dirty="0" smtClean="0"/>
              </a:p>
              <a:p>
                <a:pPr marL="457200" lvl="1" indent="0">
                  <a:buNone/>
                </a:pPr>
                <a:r>
                  <a:rPr lang="en-US" altLang="zh-CN" dirty="0" smtClean="0"/>
                  <a:t>(A-&gt;(B-&gt;C))-&gt;(B-&gt;(A-&gt;C))</a:t>
                </a:r>
              </a:p>
              <a:p>
                <a:pPr marL="0" indent="0">
                  <a:buNone/>
                </a:pPr>
                <a:r>
                  <a:rPr lang="en-US" altLang="zh-CN" dirty="0"/>
                  <a:t> </a:t>
                </a:r>
                <a:r>
                  <a:rPr lang="en-US" altLang="zh-CN" dirty="0" smtClean="0"/>
                  <a:t>      </a:t>
                </a:r>
                <a:r>
                  <a:rPr lang="zh-CN" altLang="en-US" dirty="0" smtClean="0"/>
                  <a:t>用于把复杂的式子丢到括号外面单独算</a:t>
                </a:r>
                <a:endParaRPr lang="en-US" altLang="zh-CN" dirty="0" smtClean="0"/>
              </a:p>
              <a:p>
                <a:r>
                  <a:rPr lang="en-US" altLang="zh-CN" dirty="0" smtClean="0"/>
                  <a:t>2.</a:t>
                </a:r>
                <a:r>
                  <a:rPr lang="zh-CN" altLang="en-US" dirty="0" smtClean="0"/>
                  <a:t>利用传递规律及其变形（定理</a:t>
                </a:r>
                <a:r>
                  <a:rPr lang="en-US" altLang="zh-CN" dirty="0" smtClean="0"/>
                  <a:t>3.1.5</a:t>
                </a:r>
                <a:r>
                  <a:rPr lang="zh-CN" altLang="en-US" dirty="0" smtClean="0"/>
                  <a:t>及</a:t>
                </a:r>
                <a:r>
                  <a:rPr lang="en-US" altLang="zh-CN" dirty="0" smtClean="0"/>
                  <a:t>3.1</a:t>
                </a:r>
                <a:r>
                  <a:rPr lang="en-US" altLang="zh-CN" dirty="0"/>
                  <a:t>.</a:t>
                </a:r>
                <a:r>
                  <a:rPr lang="en-US" altLang="zh-CN" dirty="0" smtClean="0"/>
                  <a:t>7</a:t>
                </a:r>
                <a:r>
                  <a:rPr lang="zh-CN" altLang="en-US" dirty="0" smtClean="0"/>
                  <a:t>）</a:t>
                </a:r>
                <a:endParaRPr lang="en-US" altLang="zh-CN" dirty="0" smtClean="0"/>
              </a:p>
              <a:p>
                <a:pPr marL="457200" lvl="1" indent="0">
                  <a:buNone/>
                </a:pPr>
                <a:r>
                  <a:rPr lang="zh-CN" altLang="en-US" dirty="0" smtClean="0"/>
                  <a:t>用于构造中间件如：</a:t>
                </a:r>
                <a:endParaRPr lang="en-US" altLang="zh-CN" dirty="0" smtClean="0"/>
              </a:p>
              <a:p>
                <a:pPr marL="457200" lvl="1" indent="0">
                  <a:buNone/>
                </a:pPr>
                <a:r>
                  <a:rPr lang="zh-CN" altLang="en-US" dirty="0" smtClean="0"/>
                  <a:t>有相同尾件的时候考虑定理</a:t>
                </a:r>
                <a:r>
                  <a:rPr lang="en-US" altLang="zh-CN" dirty="0" smtClean="0"/>
                  <a:t>3.1.5 (B-&gt;C)-&gt;((A-&gt;B)-&gt;(A-&gt;C))</a:t>
                </a:r>
              </a:p>
              <a:p>
                <a:pPr marL="457200" lvl="1" indent="0">
                  <a:buNone/>
                </a:pPr>
                <a:r>
                  <a:rPr lang="zh-CN" altLang="en-US" dirty="0" smtClean="0"/>
                  <a:t>有相同前件的时候考虑定理</a:t>
                </a:r>
                <a:r>
                  <a:rPr lang="en-US" altLang="zh-CN" dirty="0" smtClean="0"/>
                  <a:t>3.1.7 (A-&gt;B)-&gt;((B-&gt;C)-&gt;(A-&gt;C))</a:t>
                </a:r>
                <a:r>
                  <a:rPr lang="zh-CN" altLang="en-US" dirty="0" smtClean="0"/>
                  <a:t>或者公理</a:t>
                </a:r>
                <a:r>
                  <a:rPr lang="en-US" altLang="zh-CN" dirty="0" smtClean="0"/>
                  <a:t>2</a:t>
                </a:r>
              </a:p>
              <a:p>
                <a:pPr marL="457200" lvl="1" indent="0">
                  <a:buNone/>
                </a:pPr>
                <a:r>
                  <a:rPr lang="zh-CN" altLang="en-US" dirty="0" smtClean="0"/>
                  <a:t>有时候尾件相同不好处理</a:t>
                </a:r>
                <a:r>
                  <a:rPr lang="en-US" altLang="zh-CN" dirty="0" smtClean="0"/>
                  <a:t>,</a:t>
                </a:r>
                <a:r>
                  <a:rPr lang="zh-CN" altLang="en-US" dirty="0" smtClean="0"/>
                  <a:t>或者一个尾件与另一个前件相反时可以通过逆否变形转化为前件相同处理</a:t>
                </a:r>
                <a:endParaRPr lang="en-US" altLang="zh-CN" dirty="0" smtClean="0"/>
              </a:p>
              <a:p>
                <a:r>
                  <a:rPr lang="en-US" altLang="zh-CN" dirty="0" smtClean="0"/>
                  <a:t>3.</a:t>
                </a:r>
                <a:r>
                  <a:rPr lang="zh-CN" altLang="en-US" dirty="0" smtClean="0"/>
                  <a:t>利用前提不一致可证明任何结论（定理</a:t>
                </a:r>
                <a:r>
                  <a:rPr lang="en-US" altLang="zh-CN" dirty="0" smtClean="0"/>
                  <a:t>3.1.3</a:t>
                </a:r>
                <a:r>
                  <a:rPr lang="zh-CN" altLang="en-US" dirty="0" smtClean="0"/>
                  <a:t>）</a:t>
                </a:r>
                <a:endParaRPr lang="en-US" altLang="zh-CN" dirty="0" smtClean="0"/>
              </a:p>
              <a:p>
                <a:pPr marL="0" indent="0">
                  <a:buNone/>
                </a:pPr>
                <a:r>
                  <a:rPr lang="en-US" altLang="zh-CN" dirty="0" smtClean="0"/>
                  <a:t>	</a:t>
                </a:r>
                <a:r>
                  <a:rPr lang="zh-CN" altLang="en-US" dirty="0" smtClean="0"/>
                  <a:t>往往是倒推的最后一步，开始证明的第一步</a:t>
                </a:r>
                <a:endParaRPr lang="en-US" altLang="zh-CN" dirty="0" smtClean="0"/>
              </a:p>
              <a:p>
                <a:r>
                  <a:rPr lang="en-US" altLang="zh-CN" dirty="0" smtClean="0"/>
                  <a:t>4.</a:t>
                </a:r>
                <a:r>
                  <a:rPr lang="zh-CN" altLang="en-US" dirty="0" smtClean="0"/>
                  <a:t>利用定理</a:t>
                </a:r>
                <a:r>
                  <a:rPr lang="en-US" altLang="zh-CN" dirty="0" smtClean="0"/>
                  <a:t>3.1.14</a:t>
                </a:r>
              </a:p>
              <a:p>
                <a:pPr marL="457200" lvl="1" indent="0">
                  <a:buNone/>
                </a:pPr>
                <a:r>
                  <a:rPr lang="en-US" altLang="zh-CN" dirty="0"/>
                  <a:t>	</a:t>
                </a:r>
                <a:r>
                  <a:rPr lang="en-US" altLang="zh-CN" dirty="0" smtClean="0"/>
                  <a:t>(A-&gt;C)-&gt;((B-&gt;C)-&gt;((</a:t>
                </a:r>
                <a14:m>
                  <m:oMath xmlns:m="http://schemas.openxmlformats.org/officeDocument/2006/math">
                    <m:r>
                      <a:rPr lang="en-US" altLang="zh-CN" i="1" smtClean="0">
                        <a:latin typeface="Cambria Math"/>
                        <a:ea typeface="Cambria Math"/>
                      </a:rPr>
                      <m:t>⇁</m:t>
                    </m:r>
                  </m:oMath>
                </a14:m>
                <a:r>
                  <a:rPr lang="en-US" altLang="zh-CN" dirty="0" smtClean="0"/>
                  <a:t>A-&gt;B)-&gt;C))</a:t>
                </a:r>
              </a:p>
              <a:p>
                <a:pPr marL="457200" lvl="1" indent="0">
                  <a:buNone/>
                </a:pPr>
                <a:r>
                  <a:rPr lang="zh-CN" altLang="en-US" dirty="0" smtClean="0"/>
                  <a:t>如果要证明 </a:t>
                </a:r>
                <a:r>
                  <a:rPr lang="en-US" altLang="zh-CN" dirty="0" smtClean="0"/>
                  <a:t>A-&gt;B)-&gt;C</a:t>
                </a:r>
                <a:r>
                  <a:rPr lang="zh-CN" altLang="en-US" dirty="0" smtClean="0"/>
                  <a:t>，等价于证明</a:t>
                </a:r>
                <a:r>
                  <a:rPr lang="en-US" altLang="zh-CN" dirty="0" smtClean="0"/>
                  <a:t>(</a:t>
                </a:r>
                <a14:m>
                  <m:oMath xmlns:m="http://schemas.openxmlformats.org/officeDocument/2006/math">
                    <m:r>
                      <a:rPr lang="en-US" altLang="zh-CN" i="1" smtClean="0">
                        <a:latin typeface="Cambria Math"/>
                        <a:ea typeface="Cambria Math"/>
                      </a:rPr>
                      <m:t>⇁ </m:t>
                    </m:r>
                  </m:oMath>
                </a14:m>
                <a:r>
                  <a:rPr lang="en-US" altLang="zh-CN" dirty="0" smtClean="0"/>
                  <a:t>A-&gt;C)</a:t>
                </a:r>
                <a:r>
                  <a:rPr lang="zh-CN" altLang="en-US" dirty="0" smtClean="0"/>
                  <a:t>以及</a:t>
                </a:r>
                <a:r>
                  <a:rPr lang="en-US" altLang="zh-CN" dirty="0" smtClean="0"/>
                  <a:t>(B-&gt;C)</a:t>
                </a:r>
                <a:endParaRPr lang="zh-CN" altLang="en-US" dirty="0" smtClean="0"/>
              </a:p>
              <a:p>
                <a:r>
                  <a:rPr lang="en-US" altLang="zh-CN" dirty="0" smtClean="0"/>
                  <a:t>5.</a:t>
                </a:r>
                <a:r>
                  <a:rPr lang="zh-CN" altLang="en-US" dirty="0" smtClean="0"/>
                  <a:t>利用演绎定理</a:t>
                </a:r>
                <a:endParaRPr lang="en-US" altLang="zh-CN" dirty="0" smtClean="0"/>
              </a:p>
              <a:p>
                <a:pPr marL="0" indent="0">
                  <a:buNone/>
                </a:pPr>
                <a:r>
                  <a:rPr lang="en-US" altLang="zh-CN" dirty="0" smtClean="0"/>
                  <a:t>	</a:t>
                </a:r>
                <a:r>
                  <a:rPr lang="zh-CN" altLang="en-US" dirty="0" smtClean="0"/>
                  <a:t>懂得都懂，可以极大简化运算，但是不一定能用</a:t>
                </a:r>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319854" y="1124744"/>
                <a:ext cx="8856984" cy="5472608"/>
              </a:xfrm>
              <a:blipFill rotWithShape="1">
                <a:blip r:embed="rId2"/>
                <a:stretch>
                  <a:fillRect l="-757" t="-2341" r="-688" b="-89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9861325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4.PC</a:t>
            </a:r>
            <a:r>
              <a:rPr lang="zh-CN" altLang="en-US" dirty="0" smtClean="0"/>
              <a:t>的证明</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457200" y="1600200"/>
                <a:ext cx="8435280" cy="4525963"/>
              </a:xfrm>
            </p:spPr>
            <p:txBody>
              <a:bodyPr/>
              <a:lstStyle/>
              <a:p>
                <a:r>
                  <a:rPr lang="en-US" altLang="zh-CN" dirty="0" smtClean="0"/>
                  <a:t>Eg1. </a:t>
                </a:r>
                <a14:m>
                  <m:oMath xmlns:m="http://schemas.openxmlformats.org/officeDocument/2006/math">
                    <m:r>
                      <a:rPr lang="en-US" altLang="zh-CN" i="1" smtClean="0">
                        <a:latin typeface="Cambria Math"/>
                        <a:ea typeface="Cambria Math"/>
                      </a:rPr>
                      <m:t>⊢⇁</m:t>
                    </m:r>
                    <m:r>
                      <a:rPr lang="en-US" altLang="zh-CN" b="0" i="1" smtClean="0">
                        <a:latin typeface="Cambria Math"/>
                        <a:ea typeface="Cambria Math"/>
                      </a:rPr>
                      <m:t>𝐶</m:t>
                    </m:r>
                    <m:r>
                      <a:rPr lang="en-US" altLang="zh-CN" b="0" i="1" smtClean="0">
                        <a:latin typeface="Cambria Math"/>
                        <a:ea typeface="Cambria Math"/>
                      </a:rPr>
                      <m:t>→(⇁</m:t>
                    </m:r>
                    <m:r>
                      <a:rPr lang="en-US" altLang="zh-CN" b="0" i="1" smtClean="0">
                        <a:latin typeface="Cambria Math"/>
                        <a:ea typeface="Cambria Math"/>
                      </a:rPr>
                      <m:t>𝐵</m:t>
                    </m:r>
                    <m:r>
                      <a:rPr lang="en-US" altLang="zh-CN" b="0" i="1" smtClean="0">
                        <a:latin typeface="Cambria Math"/>
                        <a:ea typeface="Cambria Math"/>
                      </a:rPr>
                      <m:t>→⇁(⇁</m:t>
                    </m:r>
                    <m:r>
                      <a:rPr lang="en-US" altLang="zh-CN" b="0" i="1" smtClean="0">
                        <a:latin typeface="Cambria Math"/>
                        <a:ea typeface="Cambria Math"/>
                      </a:rPr>
                      <m:t>𝐵</m:t>
                    </m:r>
                    <m:r>
                      <a:rPr lang="en-US" altLang="zh-CN" b="0" i="1" smtClean="0">
                        <a:latin typeface="Cambria Math"/>
                        <a:ea typeface="Cambria Math"/>
                      </a:rPr>
                      <m:t>→</m:t>
                    </m:r>
                    <m:r>
                      <a:rPr lang="en-US" altLang="zh-CN" b="0" i="1" smtClean="0">
                        <a:latin typeface="Cambria Math"/>
                        <a:ea typeface="Cambria Math"/>
                      </a:rPr>
                      <m:t>𝐶</m:t>
                    </m:r>
                    <m:r>
                      <a:rPr lang="en-US" altLang="zh-CN" b="0" i="1" smtClean="0">
                        <a:latin typeface="Cambria Math"/>
                        <a:ea typeface="Cambria Math"/>
                      </a:rPr>
                      <m:t>))</m:t>
                    </m:r>
                  </m:oMath>
                </a14:m>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457200" y="1600200"/>
                <a:ext cx="8435280" cy="4525963"/>
              </a:xfrm>
              <a:blipFill rotWithShape="1">
                <a:blip r:embed="rId2"/>
                <a:stretch>
                  <a:fillRect l="-1590" t="-161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29024701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4.PC</a:t>
            </a:r>
            <a:r>
              <a:rPr lang="zh-CN" altLang="en-US" dirty="0" smtClean="0"/>
              <a:t>的证明</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457200" y="1600200"/>
                <a:ext cx="8435280" cy="4525963"/>
              </a:xfrm>
            </p:spPr>
            <p:txBody>
              <a:bodyPr/>
              <a:lstStyle/>
              <a:p>
                <a:r>
                  <a:rPr lang="en-US" altLang="zh-CN" dirty="0" smtClean="0"/>
                  <a:t>Eg1. </a:t>
                </a:r>
                <a14:m>
                  <m:oMath xmlns:m="http://schemas.openxmlformats.org/officeDocument/2006/math">
                    <m:r>
                      <a:rPr lang="en-US" altLang="zh-CN" i="1" smtClean="0">
                        <a:latin typeface="Cambria Math"/>
                        <a:ea typeface="Cambria Math"/>
                      </a:rPr>
                      <m:t>⊢⇁</m:t>
                    </m:r>
                    <m:r>
                      <a:rPr lang="en-US" altLang="zh-CN" b="0" i="1" smtClean="0">
                        <a:latin typeface="Cambria Math"/>
                        <a:ea typeface="Cambria Math"/>
                      </a:rPr>
                      <m:t>𝐶</m:t>
                    </m:r>
                    <m:r>
                      <a:rPr lang="en-US" altLang="zh-CN" b="0" i="1" smtClean="0">
                        <a:latin typeface="Cambria Math"/>
                        <a:ea typeface="Cambria Math"/>
                      </a:rPr>
                      <m:t>→(⇁</m:t>
                    </m:r>
                    <m:r>
                      <a:rPr lang="en-US" altLang="zh-CN" b="0" i="1" smtClean="0">
                        <a:latin typeface="Cambria Math"/>
                        <a:ea typeface="Cambria Math"/>
                      </a:rPr>
                      <m:t>𝐵</m:t>
                    </m:r>
                    <m:r>
                      <a:rPr lang="en-US" altLang="zh-CN" b="0" i="1" smtClean="0">
                        <a:latin typeface="Cambria Math"/>
                        <a:ea typeface="Cambria Math"/>
                      </a:rPr>
                      <m:t>→⇁(⇁</m:t>
                    </m:r>
                    <m:r>
                      <a:rPr lang="en-US" altLang="zh-CN" b="0" i="1" smtClean="0">
                        <a:latin typeface="Cambria Math"/>
                        <a:ea typeface="Cambria Math"/>
                      </a:rPr>
                      <m:t>𝐵</m:t>
                    </m:r>
                    <m:r>
                      <a:rPr lang="en-US" altLang="zh-CN" b="0" i="1" smtClean="0">
                        <a:latin typeface="Cambria Math"/>
                        <a:ea typeface="Cambria Math"/>
                      </a:rPr>
                      <m:t>→</m:t>
                    </m:r>
                    <m:r>
                      <a:rPr lang="en-US" altLang="zh-CN" b="0" i="1" smtClean="0">
                        <a:latin typeface="Cambria Math"/>
                        <a:ea typeface="Cambria Math"/>
                      </a:rPr>
                      <m:t>𝐶</m:t>
                    </m:r>
                    <m:r>
                      <a:rPr lang="en-US" altLang="zh-CN" b="0" i="1" smtClean="0">
                        <a:latin typeface="Cambria Math"/>
                        <a:ea typeface="Cambria Math"/>
                      </a:rPr>
                      <m:t>))</m:t>
                    </m:r>
                  </m:oMath>
                </a14:m>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457200" y="1600200"/>
                <a:ext cx="8435280" cy="4525963"/>
              </a:xfrm>
              <a:blipFill rotWithShape="1">
                <a:blip r:embed="rId2"/>
                <a:stretch>
                  <a:fillRect l="-1590" t="-1617"/>
                </a:stretch>
              </a:blipFill>
            </p:spPr>
            <p:txBody>
              <a:bodyPr/>
              <a:lstStyle/>
              <a:p>
                <a:r>
                  <a:rPr lang="zh-CN" altLang="en-US">
                    <a:noFill/>
                  </a:rPr>
                  <a:t> </a:t>
                </a:r>
              </a:p>
            </p:txBody>
          </p:sp>
        </mc:Fallback>
      </mc:AlternateContent>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3948" y="4437112"/>
            <a:ext cx="8064896" cy="20115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2"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16200000">
            <a:off x="2353050" y="823414"/>
            <a:ext cx="2088232" cy="51391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8106259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4.PC</a:t>
            </a:r>
            <a:r>
              <a:rPr lang="zh-CN" altLang="en-US" dirty="0" smtClean="0"/>
              <a:t>的证明</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457200" y="1600200"/>
                <a:ext cx="8435280" cy="4525963"/>
              </a:xfrm>
            </p:spPr>
            <p:txBody>
              <a:bodyPr/>
              <a:lstStyle/>
              <a:p>
                <a:r>
                  <a:rPr lang="en-US" altLang="zh-CN" dirty="0" smtClean="0"/>
                  <a:t>Eg2.</a:t>
                </a:r>
                <a14:m>
                  <m:oMath xmlns:m="http://schemas.openxmlformats.org/officeDocument/2006/math">
                    <m:r>
                      <a:rPr lang="en-US" altLang="zh-CN" i="1" smtClean="0">
                        <a:latin typeface="Cambria Math"/>
                        <a:ea typeface="Cambria Math"/>
                      </a:rPr>
                      <m:t>⊢</m:t>
                    </m:r>
                    <m:r>
                      <a:rPr lang="en-US" altLang="zh-CN" b="0" i="1" smtClean="0">
                        <a:latin typeface="Cambria Math"/>
                        <a:ea typeface="Cambria Math"/>
                      </a:rPr>
                      <m:t>((</m:t>
                    </m:r>
                    <m:r>
                      <a:rPr lang="en-US" altLang="zh-CN" b="0" i="1" smtClean="0">
                        <a:latin typeface="Cambria Math"/>
                        <a:ea typeface="Cambria Math"/>
                      </a:rPr>
                      <m:t>𝐴</m:t>
                    </m:r>
                    <m:r>
                      <a:rPr lang="en-US" altLang="zh-CN" b="0" i="1" smtClean="0">
                        <a:latin typeface="Cambria Math"/>
                        <a:ea typeface="Cambria Math"/>
                      </a:rPr>
                      <m:t>→</m:t>
                    </m:r>
                    <m:d>
                      <m:dPr>
                        <m:ctrlPr>
                          <a:rPr lang="en-US" altLang="zh-CN" b="0" i="1" smtClean="0">
                            <a:latin typeface="Cambria Math"/>
                            <a:ea typeface="Cambria Math"/>
                          </a:rPr>
                        </m:ctrlPr>
                      </m:dPr>
                      <m:e>
                        <m:r>
                          <a:rPr lang="en-US" altLang="zh-CN" b="0" i="1" smtClean="0">
                            <a:latin typeface="Cambria Math"/>
                            <a:ea typeface="Cambria Math"/>
                          </a:rPr>
                          <m:t>𝐵</m:t>
                        </m:r>
                        <m:r>
                          <a:rPr lang="en-US" altLang="zh-CN" b="0" i="1" smtClean="0">
                            <a:latin typeface="Cambria Math"/>
                            <a:ea typeface="Cambria Math"/>
                          </a:rPr>
                          <m:t>→</m:t>
                        </m:r>
                        <m:r>
                          <a:rPr lang="en-US" altLang="zh-CN" b="0" i="1" smtClean="0">
                            <a:latin typeface="Cambria Math"/>
                            <a:ea typeface="Cambria Math"/>
                          </a:rPr>
                          <m:t>𝐶</m:t>
                        </m:r>
                      </m:e>
                    </m:d>
                    <m:r>
                      <a:rPr lang="en-US" altLang="zh-CN" b="0" i="1" smtClean="0">
                        <a:latin typeface="Cambria Math"/>
                        <a:ea typeface="Cambria Math"/>
                      </a:rPr>
                      <m:t>)→</m:t>
                    </m:r>
                    <m:r>
                      <a:rPr lang="en-US" altLang="zh-CN" b="0" i="1" smtClean="0">
                        <a:latin typeface="Cambria Math"/>
                        <a:ea typeface="Cambria Math"/>
                      </a:rPr>
                      <m:t>𝐴</m:t>
                    </m:r>
                    <m:r>
                      <a:rPr lang="en-US" altLang="zh-CN" b="0" i="1" smtClean="0">
                        <a:latin typeface="Cambria Math"/>
                        <a:ea typeface="Cambria Math"/>
                      </a:rPr>
                      <m:t>)→</m:t>
                    </m:r>
                    <m:r>
                      <a:rPr lang="en-US" altLang="zh-CN" b="0" i="1" smtClean="0">
                        <a:latin typeface="Cambria Math"/>
                        <a:ea typeface="Cambria Math"/>
                      </a:rPr>
                      <m:t>𝐴</m:t>
                    </m:r>
                  </m:oMath>
                </a14:m>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457200" y="1600200"/>
                <a:ext cx="8435280" cy="4525963"/>
              </a:xfrm>
              <a:blipFill rotWithShape="1">
                <a:blip r:embed="rId2"/>
                <a:stretch>
                  <a:fillRect l="-1590" t="-161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70878038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4.PC</a:t>
            </a:r>
            <a:r>
              <a:rPr lang="zh-CN" altLang="en-US" dirty="0" smtClean="0"/>
              <a:t>的证明</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457200" y="1600200"/>
                <a:ext cx="8435280" cy="4525963"/>
              </a:xfrm>
            </p:spPr>
            <p:txBody>
              <a:bodyPr/>
              <a:lstStyle/>
              <a:p>
                <a:r>
                  <a:rPr lang="en-US" altLang="zh-CN" dirty="0" smtClean="0"/>
                  <a:t>Eg2.</a:t>
                </a:r>
                <a14:m>
                  <m:oMath xmlns:m="http://schemas.openxmlformats.org/officeDocument/2006/math">
                    <m:r>
                      <a:rPr lang="en-US" altLang="zh-CN" i="1" smtClean="0">
                        <a:latin typeface="Cambria Math"/>
                        <a:ea typeface="Cambria Math"/>
                      </a:rPr>
                      <m:t>⊢</m:t>
                    </m:r>
                    <m:r>
                      <a:rPr lang="en-US" altLang="zh-CN" b="0" i="1" smtClean="0">
                        <a:latin typeface="Cambria Math"/>
                        <a:ea typeface="Cambria Math"/>
                      </a:rPr>
                      <m:t>((</m:t>
                    </m:r>
                    <m:r>
                      <a:rPr lang="en-US" altLang="zh-CN" b="0" i="1" smtClean="0">
                        <a:latin typeface="Cambria Math"/>
                        <a:ea typeface="Cambria Math"/>
                      </a:rPr>
                      <m:t>𝐴</m:t>
                    </m:r>
                    <m:r>
                      <a:rPr lang="en-US" altLang="zh-CN" b="0" i="1" smtClean="0">
                        <a:latin typeface="Cambria Math"/>
                        <a:ea typeface="Cambria Math"/>
                      </a:rPr>
                      <m:t>→</m:t>
                    </m:r>
                    <m:d>
                      <m:dPr>
                        <m:ctrlPr>
                          <a:rPr lang="en-US" altLang="zh-CN" b="0" i="1" smtClean="0">
                            <a:latin typeface="Cambria Math"/>
                            <a:ea typeface="Cambria Math"/>
                          </a:rPr>
                        </m:ctrlPr>
                      </m:dPr>
                      <m:e>
                        <m:r>
                          <a:rPr lang="en-US" altLang="zh-CN" b="0" i="1" smtClean="0">
                            <a:latin typeface="Cambria Math"/>
                            <a:ea typeface="Cambria Math"/>
                          </a:rPr>
                          <m:t>𝐵</m:t>
                        </m:r>
                        <m:r>
                          <a:rPr lang="en-US" altLang="zh-CN" b="0" i="1" smtClean="0">
                            <a:latin typeface="Cambria Math"/>
                            <a:ea typeface="Cambria Math"/>
                          </a:rPr>
                          <m:t>→</m:t>
                        </m:r>
                        <m:r>
                          <a:rPr lang="en-US" altLang="zh-CN" b="0" i="1" smtClean="0">
                            <a:latin typeface="Cambria Math"/>
                            <a:ea typeface="Cambria Math"/>
                          </a:rPr>
                          <m:t>𝐶</m:t>
                        </m:r>
                      </m:e>
                    </m:d>
                    <m:r>
                      <a:rPr lang="en-US" altLang="zh-CN" b="0" i="1" smtClean="0">
                        <a:latin typeface="Cambria Math"/>
                        <a:ea typeface="Cambria Math"/>
                      </a:rPr>
                      <m:t>)→</m:t>
                    </m:r>
                    <m:r>
                      <a:rPr lang="en-US" altLang="zh-CN" b="0" i="1" smtClean="0">
                        <a:latin typeface="Cambria Math"/>
                        <a:ea typeface="Cambria Math"/>
                      </a:rPr>
                      <m:t>𝐴</m:t>
                    </m:r>
                    <m:r>
                      <a:rPr lang="en-US" altLang="zh-CN" b="0" i="1" smtClean="0">
                        <a:latin typeface="Cambria Math"/>
                        <a:ea typeface="Cambria Math"/>
                      </a:rPr>
                      <m:t>)→</m:t>
                    </m:r>
                    <m:r>
                      <a:rPr lang="en-US" altLang="zh-CN" b="0" i="1" smtClean="0">
                        <a:latin typeface="Cambria Math"/>
                        <a:ea typeface="Cambria Math"/>
                      </a:rPr>
                      <m:t>𝐴</m:t>
                    </m:r>
                  </m:oMath>
                </a14:m>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457200" y="1600200"/>
                <a:ext cx="8435280" cy="4525963"/>
              </a:xfrm>
              <a:blipFill rotWithShape="1">
                <a:blip r:embed="rId2"/>
                <a:stretch>
                  <a:fillRect l="-1590" t="-1617"/>
                </a:stretch>
              </a:blipFill>
            </p:spPr>
            <p:txBody>
              <a:bodyPr/>
              <a:lstStyle/>
              <a:p>
                <a:r>
                  <a:rPr lang="zh-CN" altLang="en-US">
                    <a:noFill/>
                  </a:rPr>
                  <a:t> </a:t>
                </a:r>
              </a:p>
            </p:txBody>
          </p:sp>
        </mc:Fallback>
      </mc:AlternateContent>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76" y="4293096"/>
            <a:ext cx="9132887" cy="2000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95"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1560" y="2300862"/>
            <a:ext cx="7128792" cy="21254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339934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4.PC</a:t>
            </a:r>
            <a:r>
              <a:rPr lang="zh-CN" altLang="en-US" dirty="0" smtClean="0"/>
              <a:t>的证明</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457200" y="1600200"/>
                <a:ext cx="8435280" cy="4525963"/>
              </a:xfrm>
            </p:spPr>
            <p:txBody>
              <a:bodyPr/>
              <a:lstStyle/>
              <a:p>
                <a:r>
                  <a:rPr lang="en-US" altLang="zh-CN" dirty="0" smtClean="0"/>
                  <a:t>Eg3.</a:t>
                </a:r>
                <a14:m>
                  <m:oMath xmlns:m="http://schemas.openxmlformats.org/officeDocument/2006/math">
                    <m:r>
                      <a:rPr lang="en-US" altLang="zh-CN" i="1" smtClean="0">
                        <a:latin typeface="Cambria Math"/>
                        <a:ea typeface="Cambria Math"/>
                      </a:rPr>
                      <m:t>⊢</m:t>
                    </m:r>
                    <m:r>
                      <a:rPr lang="en-US" altLang="zh-CN" b="0" i="1" smtClean="0">
                        <a:latin typeface="Cambria Math"/>
                        <a:ea typeface="Cambria Math"/>
                      </a:rPr>
                      <m:t>(</m:t>
                    </m:r>
                    <m:r>
                      <a:rPr lang="en-US" altLang="zh-CN" b="0" i="1" smtClean="0">
                        <a:latin typeface="Cambria Math"/>
                        <a:ea typeface="Cambria Math"/>
                      </a:rPr>
                      <m:t>𝐴</m:t>
                    </m:r>
                    <m:r>
                      <a:rPr lang="en-US" altLang="zh-CN" b="0" i="1" smtClean="0">
                        <a:latin typeface="Cambria Math"/>
                        <a:ea typeface="Cambria Math"/>
                      </a:rPr>
                      <m:t>→</m:t>
                    </m:r>
                    <m:d>
                      <m:dPr>
                        <m:ctrlPr>
                          <a:rPr lang="en-US" altLang="zh-CN" b="0" i="1" smtClean="0">
                            <a:latin typeface="Cambria Math"/>
                            <a:ea typeface="Cambria Math"/>
                          </a:rPr>
                        </m:ctrlPr>
                      </m:dPr>
                      <m:e>
                        <m:r>
                          <a:rPr lang="en-US" altLang="zh-CN" b="0" i="1" smtClean="0">
                            <a:latin typeface="Cambria Math"/>
                            <a:ea typeface="Cambria Math"/>
                          </a:rPr>
                          <m:t>𝐵</m:t>
                        </m:r>
                        <m:r>
                          <a:rPr lang="en-US" altLang="zh-CN" b="0" i="1" smtClean="0">
                            <a:latin typeface="Cambria Math"/>
                            <a:ea typeface="Cambria Math"/>
                          </a:rPr>
                          <m:t>→⇁</m:t>
                        </m:r>
                        <m:r>
                          <a:rPr lang="en-US" altLang="zh-CN" b="0" i="1" smtClean="0">
                            <a:latin typeface="Cambria Math"/>
                            <a:ea typeface="Cambria Math"/>
                          </a:rPr>
                          <m:t>𝐶</m:t>
                        </m:r>
                      </m:e>
                    </m:d>
                    <m:r>
                      <a:rPr lang="en-US" altLang="zh-CN" b="0" i="1" smtClean="0">
                        <a:latin typeface="Cambria Math"/>
                        <a:ea typeface="Cambria Math"/>
                      </a:rPr>
                      <m:t>→(</m:t>
                    </m:r>
                    <m:r>
                      <a:rPr lang="en-US" altLang="zh-CN" b="0" i="1" smtClean="0">
                        <a:latin typeface="Cambria Math"/>
                        <a:ea typeface="Cambria Math"/>
                      </a:rPr>
                      <m:t>𝐶</m:t>
                    </m:r>
                    <m:r>
                      <a:rPr lang="en-US" altLang="zh-CN" b="0" i="1" smtClean="0">
                        <a:latin typeface="Cambria Math"/>
                        <a:ea typeface="Cambria Math"/>
                      </a:rPr>
                      <m:t>→</m:t>
                    </m:r>
                    <m:d>
                      <m:dPr>
                        <m:ctrlPr>
                          <a:rPr lang="en-US" altLang="zh-CN" b="0" i="1" smtClean="0">
                            <a:latin typeface="Cambria Math"/>
                            <a:ea typeface="Cambria Math"/>
                          </a:rPr>
                        </m:ctrlPr>
                      </m:dPr>
                      <m:e>
                        <m:r>
                          <a:rPr lang="en-US" altLang="zh-CN" b="0" i="1" smtClean="0">
                            <a:latin typeface="Cambria Math"/>
                            <a:ea typeface="Cambria Math"/>
                          </a:rPr>
                          <m:t>𝐴</m:t>
                        </m:r>
                        <m:r>
                          <a:rPr lang="en-US" altLang="zh-CN" b="0" i="1" smtClean="0">
                            <a:latin typeface="Cambria Math"/>
                            <a:ea typeface="Cambria Math"/>
                          </a:rPr>
                          <m:t>→⇁</m:t>
                        </m:r>
                        <m:r>
                          <a:rPr lang="en-US" altLang="zh-CN" b="0" i="1" smtClean="0">
                            <a:latin typeface="Cambria Math"/>
                            <a:ea typeface="Cambria Math"/>
                          </a:rPr>
                          <m:t>𝐵</m:t>
                        </m:r>
                      </m:e>
                    </m:d>
                    <m:r>
                      <a:rPr lang="en-US" altLang="zh-CN" b="0" i="1" smtClean="0">
                        <a:latin typeface="Cambria Math"/>
                        <a:ea typeface="Cambria Math"/>
                      </a:rPr>
                      <m:t>)</m:t>
                    </m:r>
                  </m:oMath>
                </a14:m>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457200" y="1600200"/>
                <a:ext cx="8435280" cy="4525963"/>
              </a:xfrm>
              <a:blipFill rotWithShape="1">
                <a:blip r:embed="rId2"/>
                <a:stretch>
                  <a:fillRect l="-1590" t="-161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56845140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4.PC</a:t>
            </a:r>
            <a:r>
              <a:rPr lang="zh-CN" altLang="en-US" dirty="0" smtClean="0"/>
              <a:t>的证明</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457200" y="1600200"/>
                <a:ext cx="8435280" cy="4525963"/>
              </a:xfrm>
            </p:spPr>
            <p:txBody>
              <a:bodyPr/>
              <a:lstStyle/>
              <a:p>
                <a:r>
                  <a:rPr lang="en-US" altLang="zh-CN" dirty="0" smtClean="0"/>
                  <a:t>Eg3.</a:t>
                </a:r>
                <a14:m>
                  <m:oMath xmlns:m="http://schemas.openxmlformats.org/officeDocument/2006/math">
                    <m:r>
                      <a:rPr lang="en-US" altLang="zh-CN" i="1" smtClean="0">
                        <a:latin typeface="Cambria Math"/>
                        <a:ea typeface="Cambria Math"/>
                      </a:rPr>
                      <m:t>⊢</m:t>
                    </m:r>
                    <m:r>
                      <a:rPr lang="en-US" altLang="zh-CN" b="0" i="1" smtClean="0">
                        <a:latin typeface="Cambria Math"/>
                        <a:ea typeface="Cambria Math"/>
                      </a:rPr>
                      <m:t>(</m:t>
                    </m:r>
                    <m:r>
                      <a:rPr lang="en-US" altLang="zh-CN" b="0" i="1" smtClean="0">
                        <a:latin typeface="Cambria Math"/>
                        <a:ea typeface="Cambria Math"/>
                      </a:rPr>
                      <m:t>𝐴</m:t>
                    </m:r>
                    <m:r>
                      <a:rPr lang="en-US" altLang="zh-CN" b="0" i="1" smtClean="0">
                        <a:latin typeface="Cambria Math"/>
                        <a:ea typeface="Cambria Math"/>
                      </a:rPr>
                      <m:t>→</m:t>
                    </m:r>
                    <m:d>
                      <m:dPr>
                        <m:ctrlPr>
                          <a:rPr lang="en-US" altLang="zh-CN" b="0" i="1" smtClean="0">
                            <a:latin typeface="Cambria Math"/>
                            <a:ea typeface="Cambria Math"/>
                          </a:rPr>
                        </m:ctrlPr>
                      </m:dPr>
                      <m:e>
                        <m:r>
                          <a:rPr lang="en-US" altLang="zh-CN" b="0" i="1" smtClean="0">
                            <a:latin typeface="Cambria Math"/>
                            <a:ea typeface="Cambria Math"/>
                          </a:rPr>
                          <m:t>𝐵</m:t>
                        </m:r>
                        <m:r>
                          <a:rPr lang="en-US" altLang="zh-CN" b="0" i="1" smtClean="0">
                            <a:latin typeface="Cambria Math"/>
                            <a:ea typeface="Cambria Math"/>
                          </a:rPr>
                          <m:t>→⇁</m:t>
                        </m:r>
                        <m:r>
                          <a:rPr lang="en-US" altLang="zh-CN" b="0" i="1" smtClean="0">
                            <a:latin typeface="Cambria Math"/>
                            <a:ea typeface="Cambria Math"/>
                          </a:rPr>
                          <m:t>𝐶</m:t>
                        </m:r>
                      </m:e>
                    </m:d>
                    <m:r>
                      <a:rPr lang="en-US" altLang="zh-CN" b="0" i="1" smtClean="0">
                        <a:latin typeface="Cambria Math"/>
                        <a:ea typeface="Cambria Math"/>
                      </a:rPr>
                      <m:t>→(</m:t>
                    </m:r>
                    <m:r>
                      <a:rPr lang="en-US" altLang="zh-CN" b="0" i="1" smtClean="0">
                        <a:latin typeface="Cambria Math"/>
                        <a:ea typeface="Cambria Math"/>
                      </a:rPr>
                      <m:t>𝐶</m:t>
                    </m:r>
                    <m:r>
                      <a:rPr lang="en-US" altLang="zh-CN" b="0" i="1" smtClean="0">
                        <a:latin typeface="Cambria Math"/>
                        <a:ea typeface="Cambria Math"/>
                      </a:rPr>
                      <m:t>→</m:t>
                    </m:r>
                    <m:d>
                      <m:dPr>
                        <m:ctrlPr>
                          <a:rPr lang="en-US" altLang="zh-CN" b="0" i="1" smtClean="0">
                            <a:latin typeface="Cambria Math"/>
                            <a:ea typeface="Cambria Math"/>
                          </a:rPr>
                        </m:ctrlPr>
                      </m:dPr>
                      <m:e>
                        <m:r>
                          <a:rPr lang="en-US" altLang="zh-CN" b="0" i="1" smtClean="0">
                            <a:latin typeface="Cambria Math"/>
                            <a:ea typeface="Cambria Math"/>
                          </a:rPr>
                          <m:t>𝐴</m:t>
                        </m:r>
                        <m:r>
                          <a:rPr lang="en-US" altLang="zh-CN" b="0" i="1" smtClean="0">
                            <a:latin typeface="Cambria Math"/>
                            <a:ea typeface="Cambria Math"/>
                          </a:rPr>
                          <m:t>→⇁</m:t>
                        </m:r>
                        <m:r>
                          <a:rPr lang="en-US" altLang="zh-CN" b="0" i="1" smtClean="0">
                            <a:latin typeface="Cambria Math"/>
                            <a:ea typeface="Cambria Math"/>
                          </a:rPr>
                          <m:t>𝐵</m:t>
                        </m:r>
                      </m:e>
                    </m:d>
                    <m:r>
                      <a:rPr lang="en-US" altLang="zh-CN" b="0" i="1" smtClean="0">
                        <a:latin typeface="Cambria Math"/>
                        <a:ea typeface="Cambria Math"/>
                      </a:rPr>
                      <m:t>)</m:t>
                    </m:r>
                  </m:oMath>
                </a14:m>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457200" y="1600200"/>
                <a:ext cx="8435280" cy="4525963"/>
              </a:xfrm>
              <a:blipFill rotWithShape="1">
                <a:blip r:embed="rId2"/>
                <a:stretch>
                  <a:fillRect l="-1590" t="-1617"/>
                </a:stretch>
              </a:blipFill>
            </p:spPr>
            <p:txBody>
              <a:bodyPr/>
              <a:lstStyle/>
              <a:p>
                <a:r>
                  <a:rPr lang="zh-CN" altLang="en-US">
                    <a:noFill/>
                  </a:rPr>
                  <a:t> </a:t>
                </a:r>
              </a:p>
            </p:txBody>
          </p:sp>
        </mc:Fallback>
      </mc:AlternateContent>
      <p:pic>
        <p:nvPicPr>
          <p:cNvPr id="1024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6200000">
            <a:off x="2955143" y="472059"/>
            <a:ext cx="3277654" cy="76767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4712152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475656" y="1804174"/>
            <a:ext cx="6552728" cy="3539430"/>
          </a:xfrm>
          <a:prstGeom prst="rect">
            <a:avLst/>
          </a:prstGeom>
          <a:noFill/>
        </p:spPr>
        <p:txBody>
          <a:bodyPr wrap="square" rtlCol="0">
            <a:spAutoFit/>
          </a:bodyPr>
          <a:lstStyle/>
          <a:p>
            <a:pPr marL="285750" indent="-285750">
              <a:buFont typeface="Arial" charset="0"/>
              <a:buChar char="•"/>
            </a:pPr>
            <a:r>
              <a:rPr lang="en-US" altLang="zh-CN" sz="3200" dirty="0" smtClean="0"/>
              <a:t>1.</a:t>
            </a:r>
            <a:r>
              <a:rPr lang="zh-CN" altLang="en-US" sz="3200" dirty="0" smtClean="0"/>
              <a:t>基本概念</a:t>
            </a:r>
            <a:endParaRPr lang="en-US" altLang="zh-CN" sz="3200" dirty="0" smtClean="0"/>
          </a:p>
          <a:p>
            <a:pPr marL="285750" indent="-285750">
              <a:buFont typeface="Arial" charset="0"/>
              <a:buChar char="•"/>
            </a:pPr>
            <a:r>
              <a:rPr lang="en-US" altLang="zh-CN" sz="3200" dirty="0" smtClean="0"/>
              <a:t>2.</a:t>
            </a:r>
            <a:r>
              <a:rPr lang="zh-CN" altLang="en-US" sz="3200" dirty="0" smtClean="0"/>
              <a:t>主范式的求解</a:t>
            </a:r>
            <a:endParaRPr lang="en-US" altLang="zh-CN" sz="3200" dirty="0" smtClean="0"/>
          </a:p>
          <a:p>
            <a:pPr marL="285750" indent="-285750">
              <a:buFont typeface="Arial" charset="0"/>
              <a:buChar char="•"/>
            </a:pPr>
            <a:r>
              <a:rPr lang="en-US" altLang="zh-CN" sz="3200" dirty="0" smtClean="0"/>
              <a:t>3.</a:t>
            </a:r>
            <a:r>
              <a:rPr lang="zh-CN" altLang="en-US" sz="3200" dirty="0" smtClean="0"/>
              <a:t>逻辑联结词的完备集相互表示</a:t>
            </a:r>
            <a:endParaRPr lang="en-US" altLang="zh-CN" sz="3200" dirty="0" smtClean="0"/>
          </a:p>
          <a:p>
            <a:pPr marL="285750" indent="-285750">
              <a:buFont typeface="Arial" charset="0"/>
              <a:buChar char="•"/>
            </a:pPr>
            <a:r>
              <a:rPr lang="en-US" altLang="zh-CN" sz="3200" dirty="0" smtClean="0"/>
              <a:t>4.PC</a:t>
            </a:r>
            <a:r>
              <a:rPr lang="zh-CN" altLang="en-US" sz="3200" dirty="0" smtClean="0"/>
              <a:t>的证明</a:t>
            </a:r>
            <a:endParaRPr lang="en-US" altLang="zh-CN" sz="3200" dirty="0" smtClean="0"/>
          </a:p>
          <a:p>
            <a:pPr marL="285750" indent="-285750">
              <a:buFont typeface="Arial" charset="0"/>
              <a:buChar char="•"/>
            </a:pPr>
            <a:r>
              <a:rPr lang="en-US" altLang="zh-CN" sz="3200" dirty="0" smtClean="0"/>
              <a:t>5.ND</a:t>
            </a:r>
            <a:r>
              <a:rPr lang="zh-CN" altLang="en-US" sz="3200" dirty="0" smtClean="0"/>
              <a:t>的证明</a:t>
            </a:r>
            <a:endParaRPr lang="en-US" altLang="zh-CN" sz="3200" dirty="0" smtClean="0"/>
          </a:p>
          <a:p>
            <a:pPr marL="285750" indent="-285750">
              <a:buFont typeface="Arial" charset="0"/>
              <a:buChar char="•"/>
            </a:pPr>
            <a:r>
              <a:rPr lang="en-US" altLang="zh-CN" sz="3200" dirty="0" smtClean="0"/>
              <a:t>6.</a:t>
            </a:r>
            <a:r>
              <a:rPr lang="zh-CN" altLang="en-US" sz="3200" dirty="0" smtClean="0"/>
              <a:t>自然语句的谓词表示</a:t>
            </a:r>
            <a:endParaRPr lang="en-US" altLang="zh-CN" sz="3200" dirty="0" smtClean="0"/>
          </a:p>
          <a:p>
            <a:pPr marL="285750" indent="-285750">
              <a:buFont typeface="Arial" charset="0"/>
              <a:buChar char="•"/>
            </a:pPr>
            <a:r>
              <a:rPr lang="en-US" altLang="zh-CN" sz="3200" dirty="0" smtClean="0"/>
              <a:t>7.FC</a:t>
            </a:r>
            <a:r>
              <a:rPr lang="zh-CN" altLang="en-US" sz="3200" dirty="0" smtClean="0"/>
              <a:t>的证明（到教材</a:t>
            </a:r>
            <a:r>
              <a:rPr lang="en-US" altLang="zh-CN" sz="3200" dirty="0" smtClean="0"/>
              <a:t>5.2.5</a:t>
            </a:r>
            <a:r>
              <a:rPr lang="zh-CN" altLang="en-US" sz="3200" dirty="0" smtClean="0"/>
              <a:t>）</a:t>
            </a:r>
            <a:endParaRPr lang="en-US" altLang="zh-CN" sz="3200" dirty="0" smtClean="0"/>
          </a:p>
        </p:txBody>
      </p:sp>
    </p:spTree>
    <p:extLst>
      <p:ext uri="{BB962C8B-B14F-4D97-AF65-F5344CB8AC3E}">
        <p14:creationId xmlns:p14="http://schemas.microsoft.com/office/powerpoint/2010/main" val="130795902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4.PC</a:t>
            </a:r>
            <a:r>
              <a:rPr lang="zh-CN" altLang="en-US" dirty="0" smtClean="0"/>
              <a:t>的证明</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457200" y="1600200"/>
                <a:ext cx="8435280" cy="4525963"/>
              </a:xfrm>
            </p:spPr>
            <p:txBody>
              <a:bodyPr/>
              <a:lstStyle/>
              <a:p>
                <a:r>
                  <a:rPr lang="en-US" altLang="zh-CN" dirty="0" smtClean="0"/>
                  <a:t>Eg3.</a:t>
                </a:r>
                <a14:m>
                  <m:oMath xmlns:m="http://schemas.openxmlformats.org/officeDocument/2006/math">
                    <m:r>
                      <a:rPr lang="en-US" altLang="zh-CN" i="1" smtClean="0">
                        <a:latin typeface="Cambria Math"/>
                        <a:ea typeface="Cambria Math"/>
                      </a:rPr>
                      <m:t>⊢</m:t>
                    </m:r>
                    <m:r>
                      <a:rPr lang="en-US" altLang="zh-CN" b="0" i="1" smtClean="0">
                        <a:latin typeface="Cambria Math"/>
                        <a:ea typeface="Cambria Math"/>
                      </a:rPr>
                      <m:t>(</m:t>
                    </m:r>
                    <m:r>
                      <a:rPr lang="en-US" altLang="zh-CN" b="0" i="1" smtClean="0">
                        <a:latin typeface="Cambria Math"/>
                        <a:ea typeface="Cambria Math"/>
                      </a:rPr>
                      <m:t>𝐴</m:t>
                    </m:r>
                    <m:r>
                      <a:rPr lang="en-US" altLang="zh-CN" b="0" i="1" smtClean="0">
                        <a:latin typeface="Cambria Math"/>
                        <a:ea typeface="Cambria Math"/>
                      </a:rPr>
                      <m:t>→</m:t>
                    </m:r>
                    <m:d>
                      <m:dPr>
                        <m:ctrlPr>
                          <a:rPr lang="en-US" altLang="zh-CN" b="0" i="1" smtClean="0">
                            <a:latin typeface="Cambria Math"/>
                            <a:ea typeface="Cambria Math"/>
                          </a:rPr>
                        </m:ctrlPr>
                      </m:dPr>
                      <m:e>
                        <m:r>
                          <a:rPr lang="en-US" altLang="zh-CN" b="0" i="1" smtClean="0">
                            <a:latin typeface="Cambria Math"/>
                            <a:ea typeface="Cambria Math"/>
                          </a:rPr>
                          <m:t>𝐵</m:t>
                        </m:r>
                        <m:r>
                          <a:rPr lang="en-US" altLang="zh-CN" b="0" i="1" smtClean="0">
                            <a:latin typeface="Cambria Math"/>
                            <a:ea typeface="Cambria Math"/>
                          </a:rPr>
                          <m:t>→⇁</m:t>
                        </m:r>
                        <m:r>
                          <a:rPr lang="en-US" altLang="zh-CN" b="0" i="1" smtClean="0">
                            <a:latin typeface="Cambria Math"/>
                            <a:ea typeface="Cambria Math"/>
                          </a:rPr>
                          <m:t>𝐶</m:t>
                        </m:r>
                      </m:e>
                    </m:d>
                    <m:r>
                      <a:rPr lang="en-US" altLang="zh-CN" b="0" i="1" smtClean="0">
                        <a:latin typeface="Cambria Math"/>
                        <a:ea typeface="Cambria Math"/>
                      </a:rPr>
                      <m:t>→(</m:t>
                    </m:r>
                    <m:r>
                      <a:rPr lang="en-US" altLang="zh-CN" b="0" i="1" smtClean="0">
                        <a:latin typeface="Cambria Math"/>
                        <a:ea typeface="Cambria Math"/>
                      </a:rPr>
                      <m:t>𝐶</m:t>
                    </m:r>
                    <m:r>
                      <a:rPr lang="en-US" altLang="zh-CN" b="0" i="1" smtClean="0">
                        <a:latin typeface="Cambria Math"/>
                        <a:ea typeface="Cambria Math"/>
                      </a:rPr>
                      <m:t>→</m:t>
                    </m:r>
                    <m:d>
                      <m:dPr>
                        <m:ctrlPr>
                          <a:rPr lang="en-US" altLang="zh-CN" b="0" i="1" smtClean="0">
                            <a:latin typeface="Cambria Math"/>
                            <a:ea typeface="Cambria Math"/>
                          </a:rPr>
                        </m:ctrlPr>
                      </m:dPr>
                      <m:e>
                        <m:r>
                          <a:rPr lang="en-US" altLang="zh-CN" b="0" i="1" smtClean="0">
                            <a:latin typeface="Cambria Math"/>
                            <a:ea typeface="Cambria Math"/>
                          </a:rPr>
                          <m:t>𝐴</m:t>
                        </m:r>
                        <m:r>
                          <a:rPr lang="en-US" altLang="zh-CN" b="0" i="1" smtClean="0">
                            <a:latin typeface="Cambria Math"/>
                            <a:ea typeface="Cambria Math"/>
                          </a:rPr>
                          <m:t>→⇁</m:t>
                        </m:r>
                        <m:r>
                          <a:rPr lang="en-US" altLang="zh-CN" b="0" i="1" smtClean="0">
                            <a:latin typeface="Cambria Math"/>
                            <a:ea typeface="Cambria Math"/>
                          </a:rPr>
                          <m:t>𝐵</m:t>
                        </m:r>
                      </m:e>
                    </m:d>
                    <m:r>
                      <a:rPr lang="en-US" altLang="zh-CN" b="0" i="1" smtClean="0">
                        <a:latin typeface="Cambria Math"/>
                        <a:ea typeface="Cambria Math"/>
                      </a:rPr>
                      <m:t>)</m:t>
                    </m:r>
                  </m:oMath>
                </a14:m>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457200" y="1600200"/>
                <a:ext cx="8435280" cy="4525963"/>
              </a:xfrm>
              <a:blipFill rotWithShape="1">
                <a:blip r:embed="rId2"/>
                <a:stretch>
                  <a:fillRect l="-1590" t="-1617"/>
                </a:stretch>
              </a:blipFill>
            </p:spPr>
            <p:txBody>
              <a:bodyPr/>
              <a:lstStyle/>
              <a:p>
                <a:r>
                  <a:rPr lang="zh-CN" altLang="en-US">
                    <a:noFill/>
                  </a:rPr>
                  <a:t> </a:t>
                </a:r>
              </a:p>
            </p:txBody>
          </p:sp>
        </mc:Fallback>
      </mc:AlternateContent>
      <p:pic>
        <p:nvPicPr>
          <p:cNvPr id="1126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1560" y="2276872"/>
            <a:ext cx="7524327" cy="39526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794213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4.PC</a:t>
            </a:r>
            <a:r>
              <a:rPr lang="zh-CN" altLang="en-US" dirty="0" smtClean="0"/>
              <a:t>的证明</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457200" y="1600200"/>
                <a:ext cx="8435280" cy="4525963"/>
              </a:xfrm>
            </p:spPr>
            <p:txBody>
              <a:bodyPr/>
              <a:lstStyle/>
              <a:p>
                <a:r>
                  <a:rPr lang="en-US" altLang="zh-CN" dirty="0" smtClean="0"/>
                  <a:t>Eg3.</a:t>
                </a:r>
                <a14:m>
                  <m:oMath xmlns:m="http://schemas.openxmlformats.org/officeDocument/2006/math">
                    <m:r>
                      <a:rPr lang="en-US" altLang="zh-CN" i="1" smtClean="0">
                        <a:latin typeface="Cambria Math"/>
                        <a:ea typeface="Cambria Math"/>
                      </a:rPr>
                      <m:t>⊢</m:t>
                    </m:r>
                    <m:r>
                      <a:rPr lang="en-US" altLang="zh-CN" b="0" i="1" smtClean="0">
                        <a:latin typeface="Cambria Math"/>
                        <a:ea typeface="Cambria Math"/>
                      </a:rPr>
                      <m:t>(</m:t>
                    </m:r>
                    <m:r>
                      <a:rPr lang="en-US" altLang="zh-CN" b="0" i="1" smtClean="0">
                        <a:latin typeface="Cambria Math"/>
                        <a:ea typeface="Cambria Math"/>
                      </a:rPr>
                      <m:t>𝐴</m:t>
                    </m:r>
                    <m:r>
                      <a:rPr lang="en-US" altLang="zh-CN" b="0" i="1" smtClean="0">
                        <a:latin typeface="Cambria Math"/>
                        <a:ea typeface="Cambria Math"/>
                      </a:rPr>
                      <m:t>→</m:t>
                    </m:r>
                    <m:d>
                      <m:dPr>
                        <m:ctrlPr>
                          <a:rPr lang="en-US" altLang="zh-CN" b="0" i="1" smtClean="0">
                            <a:latin typeface="Cambria Math"/>
                            <a:ea typeface="Cambria Math"/>
                          </a:rPr>
                        </m:ctrlPr>
                      </m:dPr>
                      <m:e>
                        <m:r>
                          <a:rPr lang="en-US" altLang="zh-CN" b="0" i="1" smtClean="0">
                            <a:latin typeface="Cambria Math"/>
                            <a:ea typeface="Cambria Math"/>
                          </a:rPr>
                          <m:t>𝐵</m:t>
                        </m:r>
                        <m:r>
                          <a:rPr lang="en-US" altLang="zh-CN" b="0" i="1" smtClean="0">
                            <a:latin typeface="Cambria Math"/>
                            <a:ea typeface="Cambria Math"/>
                          </a:rPr>
                          <m:t>→⇁</m:t>
                        </m:r>
                        <m:r>
                          <a:rPr lang="en-US" altLang="zh-CN" b="0" i="1" smtClean="0">
                            <a:latin typeface="Cambria Math"/>
                            <a:ea typeface="Cambria Math"/>
                          </a:rPr>
                          <m:t>𝐶</m:t>
                        </m:r>
                      </m:e>
                    </m:d>
                    <m:r>
                      <a:rPr lang="en-US" altLang="zh-CN" b="0" i="1" smtClean="0">
                        <a:latin typeface="Cambria Math"/>
                        <a:ea typeface="Cambria Math"/>
                      </a:rPr>
                      <m:t>→(</m:t>
                    </m:r>
                    <m:r>
                      <a:rPr lang="en-US" altLang="zh-CN" b="0" i="1" smtClean="0">
                        <a:latin typeface="Cambria Math"/>
                        <a:ea typeface="Cambria Math"/>
                      </a:rPr>
                      <m:t>𝐶</m:t>
                    </m:r>
                    <m:r>
                      <a:rPr lang="en-US" altLang="zh-CN" b="0" i="1" smtClean="0">
                        <a:latin typeface="Cambria Math"/>
                        <a:ea typeface="Cambria Math"/>
                      </a:rPr>
                      <m:t>→</m:t>
                    </m:r>
                    <m:d>
                      <m:dPr>
                        <m:ctrlPr>
                          <a:rPr lang="en-US" altLang="zh-CN" b="0" i="1" smtClean="0">
                            <a:latin typeface="Cambria Math"/>
                            <a:ea typeface="Cambria Math"/>
                          </a:rPr>
                        </m:ctrlPr>
                      </m:dPr>
                      <m:e>
                        <m:r>
                          <a:rPr lang="en-US" altLang="zh-CN" b="0" i="1" smtClean="0">
                            <a:latin typeface="Cambria Math"/>
                            <a:ea typeface="Cambria Math"/>
                          </a:rPr>
                          <m:t>𝐴</m:t>
                        </m:r>
                        <m:r>
                          <a:rPr lang="en-US" altLang="zh-CN" b="0" i="1" smtClean="0">
                            <a:latin typeface="Cambria Math"/>
                            <a:ea typeface="Cambria Math"/>
                          </a:rPr>
                          <m:t>→⇁</m:t>
                        </m:r>
                        <m:r>
                          <a:rPr lang="en-US" altLang="zh-CN" b="0" i="1" smtClean="0">
                            <a:latin typeface="Cambria Math"/>
                            <a:ea typeface="Cambria Math"/>
                          </a:rPr>
                          <m:t>𝐵</m:t>
                        </m:r>
                      </m:e>
                    </m:d>
                    <m:r>
                      <a:rPr lang="en-US" altLang="zh-CN" b="0" i="1" smtClean="0">
                        <a:latin typeface="Cambria Math"/>
                        <a:ea typeface="Cambria Math"/>
                      </a:rPr>
                      <m:t>)</m:t>
                    </m:r>
                  </m:oMath>
                </a14:m>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457200" y="1600200"/>
                <a:ext cx="8435280" cy="4525963"/>
              </a:xfrm>
              <a:blipFill rotWithShape="1">
                <a:blip r:embed="rId2"/>
                <a:stretch>
                  <a:fillRect l="-1590" t="-1617"/>
                </a:stretch>
              </a:blipFill>
            </p:spPr>
            <p:txBody>
              <a:bodyPr/>
              <a:lstStyle/>
              <a:p>
                <a:r>
                  <a:rPr lang="zh-CN" altLang="en-US">
                    <a:noFill/>
                  </a:rPr>
                  <a:t> </a:t>
                </a:r>
              </a:p>
            </p:txBody>
          </p:sp>
        </mc:Fallback>
      </mc:AlternateContent>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4640" y="2728044"/>
            <a:ext cx="8928993" cy="29579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5559906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4.PC</a:t>
            </a:r>
            <a:r>
              <a:rPr lang="zh-CN" altLang="en-US" dirty="0" smtClean="0"/>
              <a:t>的证明</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107505" y="1224086"/>
                <a:ext cx="9036495" cy="4525963"/>
              </a:xfrm>
            </p:spPr>
            <p:txBody>
              <a:bodyPr/>
              <a:lstStyle/>
              <a:p>
                <a:r>
                  <a:rPr lang="en-US" altLang="zh-CN" dirty="0" smtClean="0"/>
                  <a:t>Eg4.</a:t>
                </a:r>
                <a14:m>
                  <m:oMath xmlns:m="http://schemas.openxmlformats.org/officeDocument/2006/math">
                    <m:r>
                      <a:rPr lang="en-US" altLang="zh-CN" i="1" smtClean="0">
                        <a:latin typeface="Cambria Math"/>
                        <a:ea typeface="Cambria Math"/>
                      </a:rPr>
                      <m:t> </m:t>
                    </m:r>
                    <m:d>
                      <m:dPr>
                        <m:ctrlPr>
                          <a:rPr lang="en-US" altLang="zh-CN" b="0" i="1" smtClean="0">
                            <a:latin typeface="Cambria Math"/>
                            <a:ea typeface="Cambria Math"/>
                          </a:rPr>
                        </m:ctrlPr>
                      </m:dPr>
                      <m:e>
                        <m:d>
                          <m:dPr>
                            <m:ctrlPr>
                              <a:rPr lang="en-US" altLang="zh-CN" b="0" i="1" smtClean="0">
                                <a:latin typeface="Cambria Math"/>
                                <a:ea typeface="Cambria Math"/>
                              </a:rPr>
                            </m:ctrlPr>
                          </m:dPr>
                          <m:e>
                            <m:r>
                              <a:rPr lang="en-US" altLang="zh-CN" b="0" i="1" smtClean="0">
                                <a:latin typeface="Cambria Math"/>
                                <a:ea typeface="Cambria Math"/>
                              </a:rPr>
                              <m:t>⇁</m:t>
                            </m:r>
                            <m:r>
                              <a:rPr lang="en-US" altLang="zh-CN" b="0" i="1" smtClean="0">
                                <a:latin typeface="Cambria Math"/>
                                <a:ea typeface="Cambria Math"/>
                              </a:rPr>
                              <m:t>𝐴</m:t>
                            </m:r>
                            <m:r>
                              <a:rPr lang="en-US" altLang="zh-CN" b="0" i="1" smtClean="0">
                                <a:latin typeface="Cambria Math"/>
                                <a:ea typeface="Cambria Math"/>
                              </a:rPr>
                              <m:t>→</m:t>
                            </m:r>
                            <m:r>
                              <a:rPr lang="en-US" altLang="zh-CN" b="0" i="1" smtClean="0">
                                <a:latin typeface="Cambria Math"/>
                                <a:ea typeface="Cambria Math"/>
                              </a:rPr>
                              <m:t>𝐵</m:t>
                            </m:r>
                          </m:e>
                        </m:d>
                        <m:r>
                          <a:rPr lang="en-US" altLang="zh-CN" b="0" i="1" smtClean="0">
                            <a:latin typeface="Cambria Math"/>
                            <a:ea typeface="Cambria Math"/>
                          </a:rPr>
                          <m:t>→</m:t>
                        </m:r>
                        <m:r>
                          <a:rPr lang="en-US" altLang="zh-CN" b="0" i="1" smtClean="0">
                            <a:latin typeface="Cambria Math"/>
                            <a:ea typeface="Cambria Math"/>
                          </a:rPr>
                          <m:t>𝐶</m:t>
                        </m:r>
                      </m:e>
                    </m:d>
                    <m:r>
                      <a:rPr lang="en-US" altLang="zh-CN" b="0" i="1" smtClean="0">
                        <a:latin typeface="Cambria Math"/>
                        <a:ea typeface="Cambria Math"/>
                      </a:rPr>
                      <m:t>→</m:t>
                    </m:r>
                    <m:r>
                      <a:rPr lang="en-US" altLang="zh-CN" b="0" i="1" smtClean="0">
                        <a:latin typeface="Cambria Math"/>
                        <a:ea typeface="Cambria Math"/>
                      </a:rPr>
                      <m:t>𝐷</m:t>
                    </m:r>
                    <m:r>
                      <a:rPr lang="en-US" altLang="zh-CN" b="0" i="1" smtClean="0">
                        <a:latin typeface="Cambria Math"/>
                        <a:ea typeface="Cambria Math"/>
                      </a:rPr>
                      <m:t>,⇁</m:t>
                    </m:r>
                    <m:r>
                      <a:rPr lang="en-US" altLang="zh-CN" b="0" i="1" smtClean="0">
                        <a:latin typeface="Cambria Math"/>
                        <a:ea typeface="Cambria Math"/>
                      </a:rPr>
                      <m:t>𝐷</m:t>
                    </m:r>
                    <m:r>
                      <a:rPr lang="en-US" altLang="zh-CN" b="0" i="1" smtClean="0">
                        <a:latin typeface="Cambria Math"/>
                        <a:ea typeface="Cambria Math"/>
                      </a:rPr>
                      <m:t>→⇁</m:t>
                    </m:r>
                    <m:r>
                      <a:rPr lang="en-US" altLang="zh-CN" b="0" i="1" smtClean="0">
                        <a:latin typeface="Cambria Math"/>
                        <a:ea typeface="Cambria Math"/>
                      </a:rPr>
                      <m:t>𝐵</m:t>
                    </m:r>
                    <m:r>
                      <a:rPr lang="en-US" altLang="zh-CN" b="0" i="1" smtClean="0">
                        <a:latin typeface="Cambria Math"/>
                        <a:ea typeface="Cambria Math"/>
                      </a:rPr>
                      <m:t>,⇁</m:t>
                    </m:r>
                    <m:r>
                      <a:rPr lang="en-US" altLang="zh-CN" b="0" i="1" smtClean="0">
                        <a:latin typeface="Cambria Math"/>
                        <a:ea typeface="Cambria Math"/>
                      </a:rPr>
                      <m:t>𝐴</m:t>
                    </m:r>
                    <m:r>
                      <a:rPr lang="en-US" altLang="zh-CN" i="1" smtClean="0">
                        <a:latin typeface="Cambria Math"/>
                        <a:ea typeface="Cambria Math"/>
                      </a:rPr>
                      <m:t>⊢</m:t>
                    </m:r>
                    <m:r>
                      <a:rPr lang="en-US" altLang="zh-CN" b="0" i="1" smtClean="0">
                        <a:latin typeface="Cambria Math"/>
                        <a:ea typeface="Cambria Math"/>
                      </a:rPr>
                      <m:t>𝐷</m:t>
                    </m:r>
                  </m:oMath>
                </a14:m>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107505" y="1224086"/>
                <a:ext cx="9036495" cy="4525963"/>
              </a:xfrm>
              <a:blipFill rotWithShape="1">
                <a:blip r:embed="rId2"/>
                <a:stretch>
                  <a:fillRect l="-1552" t="-80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4986684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4.PC</a:t>
            </a:r>
            <a:r>
              <a:rPr lang="zh-CN" altLang="en-US" dirty="0" smtClean="0"/>
              <a:t>的证明</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107505" y="1224086"/>
                <a:ext cx="9036495" cy="4525963"/>
              </a:xfrm>
            </p:spPr>
            <p:txBody>
              <a:bodyPr/>
              <a:lstStyle/>
              <a:p>
                <a:r>
                  <a:rPr lang="en-US" altLang="zh-CN" dirty="0" smtClean="0"/>
                  <a:t>Eg4.</a:t>
                </a:r>
                <a14:m>
                  <m:oMath xmlns:m="http://schemas.openxmlformats.org/officeDocument/2006/math">
                    <m:r>
                      <a:rPr lang="en-US" altLang="zh-CN" i="1" smtClean="0">
                        <a:latin typeface="Cambria Math"/>
                        <a:ea typeface="Cambria Math"/>
                      </a:rPr>
                      <m:t> </m:t>
                    </m:r>
                    <m:d>
                      <m:dPr>
                        <m:ctrlPr>
                          <a:rPr lang="en-US" altLang="zh-CN" b="0" i="1" smtClean="0">
                            <a:latin typeface="Cambria Math"/>
                            <a:ea typeface="Cambria Math"/>
                          </a:rPr>
                        </m:ctrlPr>
                      </m:dPr>
                      <m:e>
                        <m:d>
                          <m:dPr>
                            <m:ctrlPr>
                              <a:rPr lang="en-US" altLang="zh-CN" b="0" i="1" smtClean="0">
                                <a:latin typeface="Cambria Math"/>
                                <a:ea typeface="Cambria Math"/>
                              </a:rPr>
                            </m:ctrlPr>
                          </m:dPr>
                          <m:e>
                            <m:r>
                              <a:rPr lang="en-US" altLang="zh-CN" b="0" i="1" smtClean="0">
                                <a:latin typeface="Cambria Math"/>
                                <a:ea typeface="Cambria Math"/>
                              </a:rPr>
                              <m:t>⇁</m:t>
                            </m:r>
                            <m:r>
                              <a:rPr lang="en-US" altLang="zh-CN" b="0" i="1" smtClean="0">
                                <a:latin typeface="Cambria Math"/>
                                <a:ea typeface="Cambria Math"/>
                              </a:rPr>
                              <m:t>𝐴</m:t>
                            </m:r>
                            <m:r>
                              <a:rPr lang="en-US" altLang="zh-CN" b="0" i="1" smtClean="0">
                                <a:latin typeface="Cambria Math"/>
                                <a:ea typeface="Cambria Math"/>
                              </a:rPr>
                              <m:t>→</m:t>
                            </m:r>
                            <m:r>
                              <a:rPr lang="en-US" altLang="zh-CN" b="0" i="1" smtClean="0">
                                <a:latin typeface="Cambria Math"/>
                                <a:ea typeface="Cambria Math"/>
                              </a:rPr>
                              <m:t>𝐵</m:t>
                            </m:r>
                          </m:e>
                        </m:d>
                        <m:r>
                          <a:rPr lang="en-US" altLang="zh-CN" b="0" i="1" smtClean="0">
                            <a:latin typeface="Cambria Math"/>
                            <a:ea typeface="Cambria Math"/>
                          </a:rPr>
                          <m:t>→</m:t>
                        </m:r>
                        <m:r>
                          <a:rPr lang="en-US" altLang="zh-CN" b="0" i="1" smtClean="0">
                            <a:latin typeface="Cambria Math"/>
                            <a:ea typeface="Cambria Math"/>
                          </a:rPr>
                          <m:t>𝐶</m:t>
                        </m:r>
                      </m:e>
                    </m:d>
                    <m:r>
                      <a:rPr lang="en-US" altLang="zh-CN" b="0" i="1" smtClean="0">
                        <a:latin typeface="Cambria Math"/>
                        <a:ea typeface="Cambria Math"/>
                      </a:rPr>
                      <m:t>→</m:t>
                    </m:r>
                    <m:r>
                      <a:rPr lang="en-US" altLang="zh-CN" b="0" i="1" smtClean="0">
                        <a:latin typeface="Cambria Math"/>
                        <a:ea typeface="Cambria Math"/>
                      </a:rPr>
                      <m:t>𝐷</m:t>
                    </m:r>
                    <m:r>
                      <a:rPr lang="en-US" altLang="zh-CN" b="0" i="1" smtClean="0">
                        <a:latin typeface="Cambria Math"/>
                        <a:ea typeface="Cambria Math"/>
                      </a:rPr>
                      <m:t>,⇁</m:t>
                    </m:r>
                    <m:r>
                      <a:rPr lang="en-US" altLang="zh-CN" b="0" i="1" smtClean="0">
                        <a:latin typeface="Cambria Math"/>
                        <a:ea typeface="Cambria Math"/>
                      </a:rPr>
                      <m:t>𝐷</m:t>
                    </m:r>
                    <m:r>
                      <a:rPr lang="en-US" altLang="zh-CN" b="0" i="1" smtClean="0">
                        <a:latin typeface="Cambria Math"/>
                        <a:ea typeface="Cambria Math"/>
                      </a:rPr>
                      <m:t>→⇁</m:t>
                    </m:r>
                    <m:r>
                      <a:rPr lang="en-US" altLang="zh-CN" b="0" i="1" smtClean="0">
                        <a:latin typeface="Cambria Math"/>
                        <a:ea typeface="Cambria Math"/>
                      </a:rPr>
                      <m:t>𝐵</m:t>
                    </m:r>
                    <m:r>
                      <a:rPr lang="en-US" altLang="zh-CN" b="0" i="1" smtClean="0">
                        <a:latin typeface="Cambria Math"/>
                        <a:ea typeface="Cambria Math"/>
                      </a:rPr>
                      <m:t>,⇁</m:t>
                    </m:r>
                    <m:r>
                      <a:rPr lang="en-US" altLang="zh-CN" b="0" i="1" smtClean="0">
                        <a:latin typeface="Cambria Math"/>
                        <a:ea typeface="Cambria Math"/>
                      </a:rPr>
                      <m:t>𝐴</m:t>
                    </m:r>
                    <m:r>
                      <a:rPr lang="en-US" altLang="zh-CN" i="1" smtClean="0">
                        <a:latin typeface="Cambria Math"/>
                        <a:ea typeface="Cambria Math"/>
                      </a:rPr>
                      <m:t>⊢</m:t>
                    </m:r>
                    <m:r>
                      <a:rPr lang="en-US" altLang="zh-CN" b="0" i="1" smtClean="0">
                        <a:latin typeface="Cambria Math"/>
                        <a:ea typeface="Cambria Math"/>
                      </a:rPr>
                      <m:t>𝐷</m:t>
                    </m:r>
                  </m:oMath>
                </a14:m>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107505" y="1224086"/>
                <a:ext cx="9036495" cy="4525963"/>
              </a:xfrm>
              <a:blipFill rotWithShape="1">
                <a:blip r:embed="rId2"/>
                <a:stretch>
                  <a:fillRect l="-1552" t="-809"/>
                </a:stretch>
              </a:blipFill>
            </p:spPr>
            <p:txBody>
              <a:bodyPr/>
              <a:lstStyle/>
              <a:p>
                <a:r>
                  <a:rPr lang="zh-CN" altLang="en-US">
                    <a:noFill/>
                  </a:rPr>
                  <a:t> </a:t>
                </a:r>
              </a:p>
            </p:txBody>
          </p:sp>
        </mc:Fallback>
      </mc:AlternateContent>
      <p:pic>
        <p:nvPicPr>
          <p:cNvPr id="12292"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6200000">
            <a:off x="2509128" y="595328"/>
            <a:ext cx="3384376" cy="67474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4777856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4.PC</a:t>
            </a:r>
            <a:r>
              <a:rPr lang="zh-CN" altLang="en-US" dirty="0" smtClean="0"/>
              <a:t>的证明</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107505" y="1224086"/>
                <a:ext cx="9036495" cy="4525963"/>
              </a:xfrm>
            </p:spPr>
            <p:txBody>
              <a:bodyPr/>
              <a:lstStyle/>
              <a:p>
                <a:r>
                  <a:rPr lang="en-US" altLang="zh-CN" dirty="0" smtClean="0"/>
                  <a:t>Eg4.</a:t>
                </a:r>
                <a14:m>
                  <m:oMath xmlns:m="http://schemas.openxmlformats.org/officeDocument/2006/math">
                    <m:r>
                      <a:rPr lang="en-US" altLang="zh-CN" i="1" smtClean="0">
                        <a:latin typeface="Cambria Math"/>
                        <a:ea typeface="Cambria Math"/>
                      </a:rPr>
                      <m:t> </m:t>
                    </m:r>
                    <m:d>
                      <m:dPr>
                        <m:ctrlPr>
                          <a:rPr lang="en-US" altLang="zh-CN" b="0" i="1" smtClean="0">
                            <a:latin typeface="Cambria Math"/>
                            <a:ea typeface="Cambria Math"/>
                          </a:rPr>
                        </m:ctrlPr>
                      </m:dPr>
                      <m:e>
                        <m:d>
                          <m:dPr>
                            <m:ctrlPr>
                              <a:rPr lang="en-US" altLang="zh-CN" b="0" i="1" smtClean="0">
                                <a:latin typeface="Cambria Math"/>
                                <a:ea typeface="Cambria Math"/>
                              </a:rPr>
                            </m:ctrlPr>
                          </m:dPr>
                          <m:e>
                            <m:r>
                              <a:rPr lang="en-US" altLang="zh-CN" b="0" i="1" smtClean="0">
                                <a:latin typeface="Cambria Math"/>
                                <a:ea typeface="Cambria Math"/>
                              </a:rPr>
                              <m:t>⇁</m:t>
                            </m:r>
                            <m:r>
                              <a:rPr lang="en-US" altLang="zh-CN" b="0" i="1" smtClean="0">
                                <a:latin typeface="Cambria Math"/>
                                <a:ea typeface="Cambria Math"/>
                              </a:rPr>
                              <m:t>𝐴</m:t>
                            </m:r>
                            <m:r>
                              <a:rPr lang="en-US" altLang="zh-CN" b="0" i="1" smtClean="0">
                                <a:latin typeface="Cambria Math"/>
                                <a:ea typeface="Cambria Math"/>
                              </a:rPr>
                              <m:t>→</m:t>
                            </m:r>
                            <m:r>
                              <a:rPr lang="en-US" altLang="zh-CN" b="0" i="1" smtClean="0">
                                <a:latin typeface="Cambria Math"/>
                                <a:ea typeface="Cambria Math"/>
                              </a:rPr>
                              <m:t>𝐵</m:t>
                            </m:r>
                          </m:e>
                        </m:d>
                        <m:r>
                          <a:rPr lang="en-US" altLang="zh-CN" b="0" i="1" smtClean="0">
                            <a:latin typeface="Cambria Math"/>
                            <a:ea typeface="Cambria Math"/>
                          </a:rPr>
                          <m:t>→</m:t>
                        </m:r>
                        <m:r>
                          <a:rPr lang="en-US" altLang="zh-CN" b="0" i="1" smtClean="0">
                            <a:latin typeface="Cambria Math"/>
                            <a:ea typeface="Cambria Math"/>
                          </a:rPr>
                          <m:t>𝐶</m:t>
                        </m:r>
                      </m:e>
                    </m:d>
                    <m:r>
                      <a:rPr lang="en-US" altLang="zh-CN" b="0" i="1" smtClean="0">
                        <a:latin typeface="Cambria Math"/>
                        <a:ea typeface="Cambria Math"/>
                      </a:rPr>
                      <m:t>→</m:t>
                    </m:r>
                    <m:r>
                      <a:rPr lang="en-US" altLang="zh-CN" b="0" i="1" smtClean="0">
                        <a:latin typeface="Cambria Math"/>
                        <a:ea typeface="Cambria Math"/>
                      </a:rPr>
                      <m:t>𝐷</m:t>
                    </m:r>
                    <m:r>
                      <a:rPr lang="en-US" altLang="zh-CN" b="0" i="1" smtClean="0">
                        <a:latin typeface="Cambria Math"/>
                        <a:ea typeface="Cambria Math"/>
                      </a:rPr>
                      <m:t>,⇁</m:t>
                    </m:r>
                    <m:r>
                      <a:rPr lang="en-US" altLang="zh-CN" b="0" i="1" smtClean="0">
                        <a:latin typeface="Cambria Math"/>
                        <a:ea typeface="Cambria Math"/>
                      </a:rPr>
                      <m:t>𝐷</m:t>
                    </m:r>
                    <m:r>
                      <a:rPr lang="en-US" altLang="zh-CN" b="0" i="1" smtClean="0">
                        <a:latin typeface="Cambria Math"/>
                        <a:ea typeface="Cambria Math"/>
                      </a:rPr>
                      <m:t>→⇁</m:t>
                    </m:r>
                    <m:r>
                      <a:rPr lang="en-US" altLang="zh-CN" b="0" i="1" smtClean="0">
                        <a:latin typeface="Cambria Math"/>
                        <a:ea typeface="Cambria Math"/>
                      </a:rPr>
                      <m:t>𝐵</m:t>
                    </m:r>
                    <m:r>
                      <a:rPr lang="en-US" altLang="zh-CN" b="0" i="1" smtClean="0">
                        <a:latin typeface="Cambria Math"/>
                        <a:ea typeface="Cambria Math"/>
                      </a:rPr>
                      <m:t>,⇁</m:t>
                    </m:r>
                    <m:r>
                      <a:rPr lang="en-US" altLang="zh-CN" b="0" i="1" smtClean="0">
                        <a:latin typeface="Cambria Math"/>
                        <a:ea typeface="Cambria Math"/>
                      </a:rPr>
                      <m:t>𝐴</m:t>
                    </m:r>
                    <m:r>
                      <a:rPr lang="en-US" altLang="zh-CN" i="1" smtClean="0">
                        <a:latin typeface="Cambria Math"/>
                        <a:ea typeface="Cambria Math"/>
                      </a:rPr>
                      <m:t>⊢</m:t>
                    </m:r>
                    <m:r>
                      <a:rPr lang="en-US" altLang="zh-CN" b="0" i="1" smtClean="0">
                        <a:latin typeface="Cambria Math"/>
                        <a:ea typeface="Cambria Math"/>
                      </a:rPr>
                      <m:t>𝐷</m:t>
                    </m:r>
                  </m:oMath>
                </a14:m>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107505" y="1224086"/>
                <a:ext cx="9036495" cy="4525963"/>
              </a:xfrm>
              <a:blipFill rotWithShape="1">
                <a:blip r:embed="rId2"/>
                <a:stretch>
                  <a:fillRect l="-1552" t="-809"/>
                </a:stretch>
              </a:blipFill>
            </p:spPr>
            <p:txBody>
              <a:bodyPr/>
              <a:lstStyle/>
              <a:p>
                <a:r>
                  <a:rPr lang="zh-CN" altLang="en-US">
                    <a:noFill/>
                  </a:rPr>
                  <a:t> </a:t>
                </a:r>
              </a:p>
            </p:txBody>
          </p:sp>
        </mc:Fallback>
      </mc:AlternateContent>
      <p:pic>
        <p:nvPicPr>
          <p:cNvPr id="1229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526" y="2060848"/>
            <a:ext cx="8504237" cy="4210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9523302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4.PC</a:t>
            </a:r>
            <a:r>
              <a:rPr lang="zh-CN" altLang="en-US" dirty="0" smtClean="0"/>
              <a:t>的证明</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107505" y="1224086"/>
                <a:ext cx="9036495" cy="4525963"/>
              </a:xfrm>
            </p:spPr>
            <p:txBody>
              <a:bodyPr/>
              <a:lstStyle/>
              <a:p>
                <a:r>
                  <a:rPr lang="en-US" altLang="zh-CN" dirty="0" smtClean="0"/>
                  <a:t>Eg4.</a:t>
                </a:r>
                <a14:m>
                  <m:oMath xmlns:m="http://schemas.openxmlformats.org/officeDocument/2006/math">
                    <m:r>
                      <a:rPr lang="en-US" altLang="zh-CN" i="1" smtClean="0">
                        <a:latin typeface="Cambria Math"/>
                        <a:ea typeface="Cambria Math"/>
                      </a:rPr>
                      <m:t> </m:t>
                    </m:r>
                    <m:d>
                      <m:dPr>
                        <m:ctrlPr>
                          <a:rPr lang="en-US" altLang="zh-CN" b="0" i="1" smtClean="0">
                            <a:latin typeface="Cambria Math"/>
                            <a:ea typeface="Cambria Math"/>
                          </a:rPr>
                        </m:ctrlPr>
                      </m:dPr>
                      <m:e>
                        <m:d>
                          <m:dPr>
                            <m:ctrlPr>
                              <a:rPr lang="en-US" altLang="zh-CN" b="0" i="1" smtClean="0">
                                <a:latin typeface="Cambria Math"/>
                                <a:ea typeface="Cambria Math"/>
                              </a:rPr>
                            </m:ctrlPr>
                          </m:dPr>
                          <m:e>
                            <m:r>
                              <a:rPr lang="en-US" altLang="zh-CN" b="0" i="1" smtClean="0">
                                <a:latin typeface="Cambria Math"/>
                                <a:ea typeface="Cambria Math"/>
                              </a:rPr>
                              <m:t>⇁</m:t>
                            </m:r>
                            <m:r>
                              <a:rPr lang="en-US" altLang="zh-CN" b="0" i="1" smtClean="0">
                                <a:latin typeface="Cambria Math"/>
                                <a:ea typeface="Cambria Math"/>
                              </a:rPr>
                              <m:t>𝐴</m:t>
                            </m:r>
                            <m:r>
                              <a:rPr lang="en-US" altLang="zh-CN" b="0" i="1" smtClean="0">
                                <a:latin typeface="Cambria Math"/>
                                <a:ea typeface="Cambria Math"/>
                              </a:rPr>
                              <m:t>→</m:t>
                            </m:r>
                            <m:r>
                              <a:rPr lang="en-US" altLang="zh-CN" b="0" i="1" smtClean="0">
                                <a:latin typeface="Cambria Math"/>
                                <a:ea typeface="Cambria Math"/>
                              </a:rPr>
                              <m:t>𝐵</m:t>
                            </m:r>
                          </m:e>
                        </m:d>
                        <m:r>
                          <a:rPr lang="en-US" altLang="zh-CN" b="0" i="1" smtClean="0">
                            <a:latin typeface="Cambria Math"/>
                            <a:ea typeface="Cambria Math"/>
                          </a:rPr>
                          <m:t>→</m:t>
                        </m:r>
                        <m:r>
                          <a:rPr lang="en-US" altLang="zh-CN" b="0" i="1" smtClean="0">
                            <a:latin typeface="Cambria Math"/>
                            <a:ea typeface="Cambria Math"/>
                          </a:rPr>
                          <m:t>𝐶</m:t>
                        </m:r>
                      </m:e>
                    </m:d>
                    <m:r>
                      <a:rPr lang="en-US" altLang="zh-CN" b="0" i="1" smtClean="0">
                        <a:latin typeface="Cambria Math"/>
                        <a:ea typeface="Cambria Math"/>
                      </a:rPr>
                      <m:t>→</m:t>
                    </m:r>
                    <m:r>
                      <a:rPr lang="en-US" altLang="zh-CN" b="0" i="1" smtClean="0">
                        <a:latin typeface="Cambria Math"/>
                        <a:ea typeface="Cambria Math"/>
                      </a:rPr>
                      <m:t>𝐷</m:t>
                    </m:r>
                    <m:r>
                      <a:rPr lang="en-US" altLang="zh-CN" b="0" i="1" smtClean="0">
                        <a:latin typeface="Cambria Math"/>
                        <a:ea typeface="Cambria Math"/>
                      </a:rPr>
                      <m:t>,⇁</m:t>
                    </m:r>
                    <m:r>
                      <a:rPr lang="en-US" altLang="zh-CN" b="0" i="1" smtClean="0">
                        <a:latin typeface="Cambria Math"/>
                        <a:ea typeface="Cambria Math"/>
                      </a:rPr>
                      <m:t>𝐷</m:t>
                    </m:r>
                    <m:r>
                      <a:rPr lang="en-US" altLang="zh-CN" b="0" i="1" smtClean="0">
                        <a:latin typeface="Cambria Math"/>
                        <a:ea typeface="Cambria Math"/>
                      </a:rPr>
                      <m:t>→⇁</m:t>
                    </m:r>
                    <m:r>
                      <a:rPr lang="en-US" altLang="zh-CN" b="0" i="1" smtClean="0">
                        <a:latin typeface="Cambria Math"/>
                        <a:ea typeface="Cambria Math"/>
                      </a:rPr>
                      <m:t>𝐵</m:t>
                    </m:r>
                    <m:r>
                      <a:rPr lang="en-US" altLang="zh-CN" b="0" i="1" smtClean="0">
                        <a:latin typeface="Cambria Math"/>
                        <a:ea typeface="Cambria Math"/>
                      </a:rPr>
                      <m:t>,⇁</m:t>
                    </m:r>
                    <m:r>
                      <a:rPr lang="en-US" altLang="zh-CN" b="0" i="1" smtClean="0">
                        <a:latin typeface="Cambria Math"/>
                        <a:ea typeface="Cambria Math"/>
                      </a:rPr>
                      <m:t>𝐴</m:t>
                    </m:r>
                    <m:r>
                      <a:rPr lang="en-US" altLang="zh-CN" i="1" smtClean="0">
                        <a:latin typeface="Cambria Math"/>
                        <a:ea typeface="Cambria Math"/>
                      </a:rPr>
                      <m:t>⊢</m:t>
                    </m:r>
                    <m:r>
                      <a:rPr lang="en-US" altLang="zh-CN" b="0" i="1" smtClean="0">
                        <a:latin typeface="Cambria Math"/>
                        <a:ea typeface="Cambria Math"/>
                      </a:rPr>
                      <m:t>𝐷</m:t>
                    </m:r>
                  </m:oMath>
                </a14:m>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107505" y="1224086"/>
                <a:ext cx="9036495" cy="4525963"/>
              </a:xfrm>
              <a:blipFill rotWithShape="1">
                <a:blip r:embed="rId2"/>
                <a:stretch>
                  <a:fillRect l="-1552" t="-809"/>
                </a:stretch>
              </a:blipFill>
            </p:spPr>
            <p:txBody>
              <a:bodyPr/>
              <a:lstStyle/>
              <a:p>
                <a:r>
                  <a:rPr lang="zh-CN" altLang="en-US">
                    <a:noFill/>
                  </a:rPr>
                  <a:t> </a:t>
                </a:r>
              </a:p>
            </p:txBody>
          </p:sp>
        </mc:Fallback>
      </mc:AlternateContent>
      <p:pic>
        <p:nvPicPr>
          <p:cNvPr id="1331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6200000">
            <a:off x="2175352" y="-271680"/>
            <a:ext cx="4824536" cy="90575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9322574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smtClean="0"/>
              <a:t>5.ND</a:t>
            </a:r>
            <a:r>
              <a:rPr lang="zh-CN" altLang="en-US" dirty="0" smtClean="0"/>
              <a:t>的证明</a:t>
            </a:r>
            <a:endParaRPr lang="zh-CN" altLang="en-US" dirty="0"/>
          </a:p>
        </p:txBody>
      </p:sp>
      <mc:AlternateContent xmlns:mc="http://schemas.openxmlformats.org/markup-compatibility/2006" xmlns:a14="http://schemas.microsoft.com/office/drawing/2010/main">
        <mc:Choice Requires="a14">
          <p:sp>
            <p:nvSpPr>
              <p:cNvPr id="4" name="内容占位符 3"/>
              <p:cNvSpPr>
                <a:spLocks noGrp="1"/>
              </p:cNvSpPr>
              <p:nvPr>
                <p:ph idx="1"/>
              </p:nvPr>
            </p:nvSpPr>
            <p:spPr/>
            <p:txBody>
              <a:bodyPr>
                <a:normAutofit fontScale="85000" lnSpcReduction="10000"/>
              </a:bodyPr>
              <a:lstStyle/>
              <a:p>
                <a:r>
                  <a:rPr lang="zh-CN" altLang="en-US" dirty="0" smtClean="0"/>
                  <a:t>个人认为的重要的解题思路：</a:t>
                </a:r>
                <a:endParaRPr lang="en-US" altLang="zh-CN" dirty="0"/>
              </a:p>
              <a:p>
                <a:r>
                  <a:rPr lang="en-US" altLang="zh-CN" dirty="0" smtClean="0"/>
                  <a:t>1.</a:t>
                </a:r>
                <a:r>
                  <a:rPr lang="zh-CN" altLang="en-US" dirty="0" smtClean="0"/>
                  <a:t>思考要引入什么，决定下一个方向</a:t>
                </a:r>
                <a:endParaRPr lang="en-US" altLang="zh-CN" dirty="0" smtClean="0"/>
              </a:p>
              <a:p>
                <a:r>
                  <a:rPr lang="en-US" altLang="zh-CN" dirty="0" smtClean="0"/>
                  <a:t>2.</a:t>
                </a:r>
                <a:r>
                  <a:rPr lang="en-US" altLang="zh-CN" dirty="0">
                    <a:ea typeface="Cambria Math"/>
                  </a:rPr>
                  <a:t> </a:t>
                </a:r>
                <a14:m>
                  <m:oMath xmlns:m="http://schemas.openxmlformats.org/officeDocument/2006/math">
                    <m:r>
                      <a:rPr lang="en-US" altLang="zh-CN" i="1">
                        <a:latin typeface="Cambria Math"/>
                        <a:ea typeface="Cambria Math"/>
                      </a:rPr>
                      <m:t>∨</m:t>
                    </m:r>
                  </m:oMath>
                </a14:m>
                <a:r>
                  <a:rPr lang="zh-CN" altLang="en-US" dirty="0" smtClean="0"/>
                  <a:t>在条件中常常考虑</a:t>
                </a:r>
                <a14:m>
                  <m:oMath xmlns:m="http://schemas.openxmlformats.org/officeDocument/2006/math">
                    <m:r>
                      <a:rPr lang="en-US" altLang="zh-CN" i="1">
                        <a:latin typeface="Cambria Math"/>
                        <a:ea typeface="Cambria Math"/>
                      </a:rPr>
                      <m:t>∨</m:t>
                    </m:r>
                  </m:oMath>
                </a14:m>
                <a:r>
                  <a:rPr lang="zh-CN" altLang="en-US" dirty="0" smtClean="0"/>
                  <a:t>的消除</a:t>
                </a:r>
                <a:endParaRPr lang="en-US" altLang="zh-CN" dirty="0" smtClean="0"/>
              </a:p>
              <a:p>
                <a:r>
                  <a:rPr lang="en-US" altLang="zh-CN" dirty="0"/>
                  <a:t> </a:t>
                </a:r>
                <a:r>
                  <a:rPr lang="en-US" altLang="zh-CN" dirty="0" smtClean="0"/>
                  <a:t>  </a:t>
                </a:r>
                <a:r>
                  <a:rPr lang="zh-CN" altLang="en-US" dirty="0" smtClean="0"/>
                  <a:t>即在条件有</a:t>
                </a:r>
                <a:r>
                  <a:rPr lang="en-US" altLang="zh-CN" dirty="0" smtClean="0"/>
                  <a:t>A</a:t>
                </a:r>
                <a14:m>
                  <m:oMath xmlns:m="http://schemas.openxmlformats.org/officeDocument/2006/math">
                    <m:r>
                      <a:rPr lang="en-US" altLang="zh-CN" i="1" smtClean="0">
                        <a:latin typeface="Cambria Math"/>
                        <a:ea typeface="Cambria Math"/>
                      </a:rPr>
                      <m:t>∨</m:t>
                    </m:r>
                  </m:oMath>
                </a14:m>
                <a:r>
                  <a:rPr lang="en-US" altLang="zh-CN" dirty="0" smtClean="0"/>
                  <a:t>B</a:t>
                </a:r>
                <a:r>
                  <a:rPr lang="zh-CN" altLang="en-US" dirty="0" smtClean="0"/>
                  <a:t>的时候，在条件中加入</a:t>
                </a:r>
                <a:r>
                  <a:rPr lang="en-US" altLang="zh-CN" dirty="0" smtClean="0"/>
                  <a:t>A</a:t>
                </a:r>
                <a:r>
                  <a:rPr lang="zh-CN" altLang="en-US" dirty="0" smtClean="0"/>
                  <a:t>或者加入条件</a:t>
                </a:r>
                <a:r>
                  <a:rPr lang="en-US" altLang="zh-CN" dirty="0" smtClean="0"/>
                  <a:t>B </a:t>
                </a:r>
                <a:r>
                  <a:rPr lang="zh-CN" altLang="en-US" dirty="0" smtClean="0"/>
                  <a:t>若都能推导出结果</a:t>
                </a:r>
                <a:r>
                  <a:rPr lang="en-US" altLang="zh-CN" dirty="0" smtClean="0"/>
                  <a:t>C,</a:t>
                </a:r>
                <a:r>
                  <a:rPr lang="zh-CN" altLang="en-US" dirty="0" smtClean="0"/>
                  <a:t>则原条件能推出结果</a:t>
                </a:r>
                <a:r>
                  <a:rPr lang="en-US" altLang="zh-CN" dirty="0" smtClean="0"/>
                  <a:t>C</a:t>
                </a:r>
              </a:p>
              <a:p>
                <a:r>
                  <a:rPr lang="en-US" altLang="zh-CN" dirty="0" smtClean="0"/>
                  <a:t>3.V</a:t>
                </a:r>
                <a:r>
                  <a:rPr lang="zh-CN" altLang="en-US" dirty="0" smtClean="0"/>
                  <a:t>在结果的时候常常考虑假设消除</a:t>
                </a:r>
                <a:endParaRPr lang="en-US" altLang="zh-CN" dirty="0"/>
              </a:p>
              <a:p>
                <a:r>
                  <a:rPr lang="zh-CN" altLang="en-US" dirty="0" smtClean="0"/>
                  <a:t>即在结果有</a:t>
                </a:r>
                <a:r>
                  <a:rPr lang="en-US" altLang="zh-CN" dirty="0" smtClean="0"/>
                  <a:t>A</a:t>
                </a:r>
                <a14:m>
                  <m:oMath xmlns:m="http://schemas.openxmlformats.org/officeDocument/2006/math">
                    <m:r>
                      <a:rPr lang="en-US" altLang="zh-CN" i="1" smtClean="0">
                        <a:latin typeface="Cambria Math"/>
                        <a:ea typeface="Cambria Math"/>
                      </a:rPr>
                      <m:t>∨</m:t>
                    </m:r>
                  </m:oMath>
                </a14:m>
                <a:r>
                  <a:rPr lang="en-US" altLang="zh-CN" dirty="0" smtClean="0"/>
                  <a:t>B</a:t>
                </a:r>
                <a:r>
                  <a:rPr lang="zh-CN" altLang="en-US" dirty="0" smtClean="0"/>
                  <a:t>的时候</a:t>
                </a:r>
                <a:r>
                  <a:rPr lang="en-US" altLang="zh-CN" dirty="0" smtClean="0"/>
                  <a:t>,</a:t>
                </a:r>
                <a:r>
                  <a:rPr lang="zh-CN" altLang="en-US" dirty="0" smtClean="0"/>
                  <a:t>在条件加入</a:t>
                </a:r>
                <a:r>
                  <a:rPr lang="en-US" altLang="zh-CN" dirty="0" smtClean="0"/>
                  <a:t>C</a:t>
                </a:r>
                <a:r>
                  <a:rPr lang="zh-CN" altLang="en-US" dirty="0" smtClean="0"/>
                  <a:t>或者</a:t>
                </a:r>
                <a14:m>
                  <m:oMath xmlns:m="http://schemas.openxmlformats.org/officeDocument/2006/math">
                    <m:r>
                      <a:rPr lang="zh-CN" altLang="en-US" i="1" smtClean="0">
                        <a:latin typeface="Cambria Math"/>
                      </a:rPr>
                      <m:t>⇁</m:t>
                    </m:r>
                  </m:oMath>
                </a14:m>
                <a:r>
                  <a:rPr lang="en-US" altLang="zh-CN" dirty="0" smtClean="0"/>
                  <a:t>C</a:t>
                </a:r>
                <a:r>
                  <a:rPr lang="zh-CN" altLang="en-US" dirty="0" smtClean="0"/>
                  <a:t>都能推出</a:t>
                </a:r>
                <a:r>
                  <a:rPr lang="en-US" altLang="zh-CN" dirty="0" smtClean="0"/>
                  <a:t>A</a:t>
                </a:r>
                <a:r>
                  <a:rPr lang="zh-CN" altLang="en-US" dirty="0" smtClean="0"/>
                  <a:t>或者</a:t>
                </a:r>
                <a:r>
                  <a:rPr lang="en-US" altLang="zh-CN" dirty="0" smtClean="0"/>
                  <a:t>B</a:t>
                </a:r>
                <a:r>
                  <a:rPr lang="zh-CN" altLang="en-US" dirty="0" smtClean="0"/>
                  <a:t>其中一个，则原条件能推出结果</a:t>
                </a:r>
                <a:r>
                  <a:rPr lang="en-US" altLang="zh-CN" dirty="0" smtClean="0"/>
                  <a:t>A</a:t>
                </a:r>
                <a14:m>
                  <m:oMath xmlns:m="http://schemas.openxmlformats.org/officeDocument/2006/math">
                    <m:r>
                      <a:rPr lang="en-US" altLang="zh-CN" i="1" smtClean="0">
                        <a:latin typeface="Cambria Math"/>
                        <a:ea typeface="Cambria Math"/>
                      </a:rPr>
                      <m:t>∨</m:t>
                    </m:r>
                  </m:oMath>
                </a14:m>
                <a:r>
                  <a:rPr lang="en-US" altLang="zh-CN" dirty="0" smtClean="0"/>
                  <a:t>B</a:t>
                </a:r>
              </a:p>
              <a:p>
                <a:r>
                  <a:rPr lang="en-US" altLang="zh-CN" dirty="0" smtClean="0"/>
                  <a:t>4.</a:t>
                </a:r>
                <a:r>
                  <a:rPr lang="zh-CN" altLang="en-US" dirty="0" smtClean="0"/>
                  <a:t>没什么思路就加条件，考虑‘假设消除’或者‘</a:t>
                </a:r>
                <a14:m>
                  <m:oMath xmlns:m="http://schemas.openxmlformats.org/officeDocument/2006/math">
                    <m:r>
                      <a:rPr lang="zh-CN" altLang="en-US" i="1" smtClean="0">
                        <a:latin typeface="Cambria Math"/>
                      </a:rPr>
                      <m:t>⇁</m:t>
                    </m:r>
                  </m:oMath>
                </a14:m>
                <a:r>
                  <a:rPr lang="zh-CN" altLang="en-US" dirty="0" smtClean="0"/>
                  <a:t>的消除’（条件不一致）规则</a:t>
                </a:r>
                <a:endParaRPr lang="en-US" altLang="zh-CN" dirty="0" smtClean="0"/>
              </a:p>
            </p:txBody>
          </p:sp>
        </mc:Choice>
        <mc:Fallback xmlns="">
          <p:sp>
            <p:nvSpPr>
              <p:cNvPr id="4" name="内容占位符 3"/>
              <p:cNvSpPr>
                <a:spLocks noGrp="1" noRot="1" noChangeAspect="1" noMove="1" noResize="1" noEditPoints="1" noAdjustHandles="1" noChangeArrowheads="1" noChangeShapeType="1" noTextEdit="1"/>
              </p:cNvSpPr>
              <p:nvPr>
                <p:ph idx="1"/>
              </p:nvPr>
            </p:nvSpPr>
            <p:spPr>
              <a:blipFill rotWithShape="1">
                <a:blip r:embed="rId2"/>
                <a:stretch>
                  <a:fillRect l="-1185" t="-256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17928751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smtClean="0"/>
              <a:t>5.ND</a:t>
            </a:r>
            <a:r>
              <a:rPr lang="zh-CN" altLang="en-US" dirty="0" smtClean="0"/>
              <a:t>的证明</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en-US" altLang="zh-CN" dirty="0" smtClean="0"/>
                  <a:t>Eg1.</a:t>
                </a:r>
                <a:r>
                  <a:rPr lang="en-US" altLang="zh-CN" dirty="0" smtClean="0">
                    <a:ea typeface="Cambria Math"/>
                  </a:rPr>
                  <a:t> </a:t>
                </a:r>
                <a14:m>
                  <m:oMath xmlns:m="http://schemas.openxmlformats.org/officeDocument/2006/math">
                    <m:r>
                      <a:rPr lang="en-US" altLang="zh-CN" i="1">
                        <a:latin typeface="Cambria Math"/>
                        <a:ea typeface="Cambria Math"/>
                      </a:rPr>
                      <m:t>⊢ </m:t>
                    </m:r>
                    <m:d>
                      <m:dPr>
                        <m:ctrlPr>
                          <a:rPr lang="en-US" altLang="zh-CN" i="1">
                            <a:latin typeface="Cambria Math"/>
                            <a:ea typeface="Cambria Math"/>
                          </a:rPr>
                        </m:ctrlPr>
                      </m:dPr>
                      <m:e>
                        <m:r>
                          <a:rPr lang="en-US" altLang="zh-CN" i="1">
                            <a:latin typeface="Cambria Math"/>
                            <a:ea typeface="Cambria Math"/>
                          </a:rPr>
                          <m:t>⇁</m:t>
                        </m:r>
                        <m:r>
                          <a:rPr lang="en-US" altLang="zh-CN" i="1">
                            <a:latin typeface="Cambria Math"/>
                            <a:ea typeface="Cambria Math"/>
                          </a:rPr>
                          <m:t>𝐴</m:t>
                        </m:r>
                        <m:r>
                          <a:rPr lang="zh-CN" altLang="en-US" i="1">
                            <a:latin typeface="Cambria Math"/>
                            <a:ea typeface="Cambria Math"/>
                          </a:rPr>
                          <m:t>∨</m:t>
                        </m:r>
                        <m:r>
                          <a:rPr lang="en-US" altLang="zh-CN" i="1">
                            <a:latin typeface="Cambria Math"/>
                            <a:ea typeface="Cambria Math"/>
                          </a:rPr>
                          <m:t>𝐵</m:t>
                        </m:r>
                      </m:e>
                    </m:d>
                    <m:r>
                      <a:rPr lang="en-US" altLang="zh-CN" i="1">
                        <a:latin typeface="Cambria Math"/>
                        <a:ea typeface="Cambria Math"/>
                      </a:rPr>
                      <m:t>∧</m:t>
                    </m:r>
                    <m:d>
                      <m:dPr>
                        <m:ctrlPr>
                          <a:rPr lang="en-US" altLang="zh-CN" i="1">
                            <a:latin typeface="Cambria Math"/>
                            <a:ea typeface="Cambria Math"/>
                          </a:rPr>
                        </m:ctrlPr>
                      </m:dPr>
                      <m:e>
                        <m:r>
                          <a:rPr lang="en-US" altLang="zh-CN" i="1">
                            <a:latin typeface="Cambria Math"/>
                            <a:ea typeface="Cambria Math"/>
                          </a:rPr>
                          <m:t>⇁</m:t>
                        </m:r>
                        <m:r>
                          <a:rPr lang="en-US" altLang="zh-CN" i="1">
                            <a:latin typeface="Cambria Math"/>
                            <a:ea typeface="Cambria Math"/>
                          </a:rPr>
                          <m:t>𝐵</m:t>
                        </m:r>
                        <m:r>
                          <a:rPr lang="zh-CN" altLang="en-US" i="1">
                            <a:latin typeface="Cambria Math"/>
                            <a:ea typeface="Cambria Math"/>
                          </a:rPr>
                          <m:t>∨</m:t>
                        </m:r>
                        <m:r>
                          <a:rPr lang="en-US" altLang="zh-CN" i="1">
                            <a:latin typeface="Cambria Math"/>
                            <a:ea typeface="Cambria Math"/>
                          </a:rPr>
                          <m:t>𝐶</m:t>
                        </m:r>
                      </m:e>
                    </m:d>
                  </m:oMath>
                </a14:m>
                <a:r>
                  <a:rPr lang="en-US" altLang="zh-CN" dirty="0">
                    <a:ea typeface="Cambria Math"/>
                  </a:rPr>
                  <a:t> </a:t>
                </a:r>
                <a14:m>
                  <m:oMath xmlns:m="http://schemas.openxmlformats.org/officeDocument/2006/math">
                    <m:r>
                      <a:rPr lang="en-US" altLang="zh-CN" i="1">
                        <a:latin typeface="Cambria Math"/>
                        <a:ea typeface="Cambria Math"/>
                      </a:rPr>
                      <m:t>→</m:t>
                    </m:r>
                  </m:oMath>
                </a14:m>
                <a:r>
                  <a:rPr lang="en-US" altLang="zh-CN" dirty="0">
                    <a:ea typeface="Cambria Math"/>
                  </a:rPr>
                  <a:t> </a:t>
                </a:r>
                <a14:m>
                  <m:oMath xmlns:m="http://schemas.openxmlformats.org/officeDocument/2006/math">
                    <m:d>
                      <m:dPr>
                        <m:ctrlPr>
                          <a:rPr lang="en-US" altLang="zh-CN" i="1">
                            <a:latin typeface="Cambria Math"/>
                            <a:ea typeface="Cambria Math"/>
                          </a:rPr>
                        </m:ctrlPr>
                      </m:dPr>
                      <m:e>
                        <m:r>
                          <a:rPr lang="en-US" altLang="zh-CN" i="1">
                            <a:latin typeface="Cambria Math"/>
                            <a:ea typeface="Cambria Math"/>
                          </a:rPr>
                          <m:t>⇁</m:t>
                        </m:r>
                        <m:r>
                          <a:rPr lang="en-US" altLang="zh-CN" b="0" i="1" smtClean="0">
                            <a:latin typeface="Cambria Math"/>
                            <a:ea typeface="Cambria Math"/>
                          </a:rPr>
                          <m:t>𝐴</m:t>
                        </m:r>
                        <m:r>
                          <a:rPr lang="zh-CN" altLang="en-US" i="1">
                            <a:latin typeface="Cambria Math"/>
                            <a:ea typeface="Cambria Math"/>
                          </a:rPr>
                          <m:t>∨</m:t>
                        </m:r>
                        <m:r>
                          <a:rPr lang="en-US" altLang="zh-CN" i="1">
                            <a:latin typeface="Cambria Math"/>
                            <a:ea typeface="Cambria Math"/>
                          </a:rPr>
                          <m:t>𝐶</m:t>
                        </m:r>
                      </m:e>
                    </m:d>
                  </m:oMath>
                </a14:m>
                <a:r>
                  <a:rPr lang="en-US" altLang="zh-CN" dirty="0">
                    <a:ea typeface="Cambria Math"/>
                  </a:rPr>
                  <a:t> </a:t>
                </a:r>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1">
                <a:blip r:embed="rId2"/>
                <a:stretch>
                  <a:fillRect l="-1630" t="-161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37658865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smtClean="0"/>
              <a:t>5.ND</a:t>
            </a:r>
            <a:r>
              <a:rPr lang="zh-CN" altLang="en-US" dirty="0" smtClean="0"/>
              <a:t>的证明</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en-US" altLang="zh-CN" dirty="0" smtClean="0"/>
                  <a:t>Eg1.</a:t>
                </a:r>
                <a:r>
                  <a:rPr lang="en-US" altLang="zh-CN" dirty="0" smtClean="0">
                    <a:ea typeface="Cambria Math"/>
                  </a:rPr>
                  <a:t> </a:t>
                </a:r>
                <a14:m>
                  <m:oMath xmlns:m="http://schemas.openxmlformats.org/officeDocument/2006/math">
                    <m:r>
                      <a:rPr lang="en-US" altLang="zh-CN" i="1">
                        <a:latin typeface="Cambria Math"/>
                        <a:ea typeface="Cambria Math"/>
                      </a:rPr>
                      <m:t>⊢ </m:t>
                    </m:r>
                    <m:d>
                      <m:dPr>
                        <m:ctrlPr>
                          <a:rPr lang="en-US" altLang="zh-CN" i="1">
                            <a:latin typeface="Cambria Math"/>
                            <a:ea typeface="Cambria Math"/>
                          </a:rPr>
                        </m:ctrlPr>
                      </m:dPr>
                      <m:e>
                        <m:r>
                          <a:rPr lang="en-US" altLang="zh-CN" i="1">
                            <a:latin typeface="Cambria Math"/>
                            <a:ea typeface="Cambria Math"/>
                          </a:rPr>
                          <m:t>⇁</m:t>
                        </m:r>
                        <m:r>
                          <a:rPr lang="en-US" altLang="zh-CN" i="1">
                            <a:latin typeface="Cambria Math"/>
                            <a:ea typeface="Cambria Math"/>
                          </a:rPr>
                          <m:t>𝐴</m:t>
                        </m:r>
                        <m:r>
                          <a:rPr lang="zh-CN" altLang="en-US" i="1">
                            <a:latin typeface="Cambria Math"/>
                            <a:ea typeface="Cambria Math"/>
                          </a:rPr>
                          <m:t>∨</m:t>
                        </m:r>
                        <m:r>
                          <a:rPr lang="en-US" altLang="zh-CN" i="1">
                            <a:latin typeface="Cambria Math"/>
                            <a:ea typeface="Cambria Math"/>
                          </a:rPr>
                          <m:t>𝐵</m:t>
                        </m:r>
                      </m:e>
                    </m:d>
                    <m:r>
                      <a:rPr lang="en-US" altLang="zh-CN" i="1">
                        <a:latin typeface="Cambria Math"/>
                        <a:ea typeface="Cambria Math"/>
                      </a:rPr>
                      <m:t>∧</m:t>
                    </m:r>
                    <m:d>
                      <m:dPr>
                        <m:ctrlPr>
                          <a:rPr lang="en-US" altLang="zh-CN" i="1">
                            <a:latin typeface="Cambria Math"/>
                            <a:ea typeface="Cambria Math"/>
                          </a:rPr>
                        </m:ctrlPr>
                      </m:dPr>
                      <m:e>
                        <m:r>
                          <a:rPr lang="en-US" altLang="zh-CN" i="1">
                            <a:latin typeface="Cambria Math"/>
                            <a:ea typeface="Cambria Math"/>
                          </a:rPr>
                          <m:t>⇁</m:t>
                        </m:r>
                        <m:r>
                          <a:rPr lang="en-US" altLang="zh-CN" i="1">
                            <a:latin typeface="Cambria Math"/>
                            <a:ea typeface="Cambria Math"/>
                          </a:rPr>
                          <m:t>𝐵</m:t>
                        </m:r>
                        <m:r>
                          <a:rPr lang="zh-CN" altLang="en-US" i="1">
                            <a:latin typeface="Cambria Math"/>
                            <a:ea typeface="Cambria Math"/>
                          </a:rPr>
                          <m:t>∨</m:t>
                        </m:r>
                        <m:r>
                          <a:rPr lang="en-US" altLang="zh-CN" i="1">
                            <a:latin typeface="Cambria Math"/>
                            <a:ea typeface="Cambria Math"/>
                          </a:rPr>
                          <m:t>𝐶</m:t>
                        </m:r>
                      </m:e>
                    </m:d>
                  </m:oMath>
                </a14:m>
                <a:r>
                  <a:rPr lang="en-US" altLang="zh-CN" dirty="0">
                    <a:ea typeface="Cambria Math"/>
                  </a:rPr>
                  <a:t> </a:t>
                </a:r>
                <a14:m>
                  <m:oMath xmlns:m="http://schemas.openxmlformats.org/officeDocument/2006/math">
                    <m:r>
                      <a:rPr lang="en-US" altLang="zh-CN" i="1">
                        <a:latin typeface="Cambria Math"/>
                        <a:ea typeface="Cambria Math"/>
                      </a:rPr>
                      <m:t>→</m:t>
                    </m:r>
                  </m:oMath>
                </a14:m>
                <a:r>
                  <a:rPr lang="en-US" altLang="zh-CN" dirty="0">
                    <a:ea typeface="Cambria Math"/>
                  </a:rPr>
                  <a:t> </a:t>
                </a:r>
                <a14:m>
                  <m:oMath xmlns:m="http://schemas.openxmlformats.org/officeDocument/2006/math">
                    <m:d>
                      <m:dPr>
                        <m:ctrlPr>
                          <a:rPr lang="en-US" altLang="zh-CN" i="1">
                            <a:latin typeface="Cambria Math"/>
                            <a:ea typeface="Cambria Math"/>
                          </a:rPr>
                        </m:ctrlPr>
                      </m:dPr>
                      <m:e>
                        <m:r>
                          <a:rPr lang="en-US" altLang="zh-CN" i="1">
                            <a:latin typeface="Cambria Math"/>
                            <a:ea typeface="Cambria Math"/>
                          </a:rPr>
                          <m:t>⇁</m:t>
                        </m:r>
                        <m:r>
                          <a:rPr lang="en-US" altLang="zh-CN" b="0" i="1" smtClean="0">
                            <a:latin typeface="Cambria Math"/>
                            <a:ea typeface="Cambria Math"/>
                          </a:rPr>
                          <m:t>𝐴</m:t>
                        </m:r>
                        <m:r>
                          <a:rPr lang="zh-CN" altLang="en-US" i="1">
                            <a:latin typeface="Cambria Math"/>
                            <a:ea typeface="Cambria Math"/>
                          </a:rPr>
                          <m:t>∨</m:t>
                        </m:r>
                        <m:r>
                          <a:rPr lang="en-US" altLang="zh-CN" i="1">
                            <a:latin typeface="Cambria Math"/>
                            <a:ea typeface="Cambria Math"/>
                          </a:rPr>
                          <m:t>𝐶</m:t>
                        </m:r>
                      </m:e>
                    </m:d>
                  </m:oMath>
                </a14:m>
                <a:r>
                  <a:rPr lang="en-US" altLang="zh-CN" dirty="0">
                    <a:ea typeface="Cambria Math"/>
                  </a:rPr>
                  <a:t> </a:t>
                </a:r>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1">
                <a:blip r:embed="rId2"/>
                <a:stretch>
                  <a:fillRect l="-1630" t="-1617"/>
                </a:stretch>
              </a:blipFill>
            </p:spPr>
            <p:txBody>
              <a:bodyPr/>
              <a:lstStyle/>
              <a:p>
                <a:r>
                  <a:rPr lang="zh-CN" altLang="en-US">
                    <a:noFill/>
                  </a:rPr>
                  <a:t> </a:t>
                </a:r>
              </a:p>
            </p:txBody>
          </p:sp>
        </mc:Fallback>
      </mc:AlternateContent>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6200000">
            <a:off x="2422134" y="1834449"/>
            <a:ext cx="3579649" cy="51845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0416699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smtClean="0"/>
              <a:t>5.ND</a:t>
            </a:r>
            <a:r>
              <a:rPr lang="zh-CN" altLang="en-US" dirty="0" smtClean="0"/>
              <a:t>的证明</a:t>
            </a:r>
            <a:endParaRPr lang="zh-CN"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1411" y="1195310"/>
            <a:ext cx="7321525" cy="55446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1614333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1.</a:t>
            </a:r>
            <a:r>
              <a:rPr lang="zh-CN" altLang="en-US" dirty="0" smtClean="0"/>
              <a:t>基本概念</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fontScale="92500" lnSpcReduction="20000"/>
              </a:bodyPr>
              <a:lstStyle/>
              <a:p>
                <a:r>
                  <a:rPr lang="zh-CN" altLang="en-US" dirty="0" smtClean="0"/>
                  <a:t>原子命题、复合命题、命题变元</a:t>
                </a:r>
                <a:endParaRPr lang="en-US" altLang="zh-CN" dirty="0" smtClean="0"/>
              </a:p>
              <a:p>
                <a:r>
                  <a:rPr lang="zh-CN" altLang="en-US" dirty="0" smtClean="0"/>
                  <a:t>否定词</a:t>
                </a:r>
                <a14:m>
                  <m:oMath xmlns:m="http://schemas.openxmlformats.org/officeDocument/2006/math">
                    <m:r>
                      <a:rPr lang="zh-CN" altLang="en-US" i="1" smtClean="0">
                        <a:latin typeface="Cambria Math"/>
                      </a:rPr>
                      <m:t>⇁</m:t>
                    </m:r>
                  </m:oMath>
                </a14:m>
                <a:endParaRPr lang="en-US" altLang="zh-CN" i="1" dirty="0" smtClean="0">
                  <a:latin typeface="Cambria Math"/>
                </a:endParaRPr>
              </a:p>
              <a:p>
                <a14:m>
                  <m:oMath xmlns:m="http://schemas.openxmlformats.org/officeDocument/2006/math">
                    <m:r>
                      <a:rPr lang="zh-CN" altLang="en-US" i="1">
                        <a:latin typeface="Cambria Math"/>
                      </a:rPr>
                      <m:t>合取词</m:t>
                    </m:r>
                    <m:r>
                      <a:rPr lang="zh-CN" altLang="en-US" i="1" smtClean="0">
                        <a:latin typeface="Cambria Math"/>
                      </a:rPr>
                      <m:t>∧</m:t>
                    </m:r>
                  </m:oMath>
                </a14:m>
                <a:endParaRPr lang="en-US" altLang="zh-CN" i="1" dirty="0" smtClean="0">
                  <a:latin typeface="Cambria Math"/>
                </a:endParaRPr>
              </a:p>
              <a:p>
                <a14:m>
                  <m:oMath xmlns:m="http://schemas.openxmlformats.org/officeDocument/2006/math">
                    <m:r>
                      <a:rPr lang="zh-CN" altLang="en-US" i="1">
                        <a:latin typeface="Cambria Math"/>
                      </a:rPr>
                      <m:t>析</m:t>
                    </m:r>
                    <m:r>
                      <a:rPr lang="zh-CN" altLang="en-US" b="0" i="1" smtClean="0">
                        <a:latin typeface="Cambria Math"/>
                      </a:rPr>
                      <m:t>取词</m:t>
                    </m:r>
                    <m:r>
                      <a:rPr lang="zh-CN" altLang="en-US" i="1" smtClean="0">
                        <a:latin typeface="Cambria Math"/>
                      </a:rPr>
                      <m:t>∨</m:t>
                    </m:r>
                  </m:oMath>
                </a14:m>
                <a:endParaRPr lang="en-US" altLang="zh-CN" i="1" dirty="0" smtClean="0">
                  <a:latin typeface="Cambria Math"/>
                </a:endParaRPr>
              </a:p>
              <a:p>
                <a14:m>
                  <m:oMath xmlns:m="http://schemas.openxmlformats.org/officeDocument/2006/math">
                    <m:r>
                      <a:rPr lang="zh-CN" altLang="en-US" i="1">
                        <a:latin typeface="Cambria Math"/>
                      </a:rPr>
                      <m:t>蕴含</m:t>
                    </m:r>
                    <m:r>
                      <a:rPr lang="zh-CN" altLang="en-US" b="0" i="1" smtClean="0">
                        <a:latin typeface="Cambria Math"/>
                      </a:rPr>
                      <m:t>词</m:t>
                    </m:r>
                    <m:r>
                      <a:rPr lang="zh-CN" altLang="en-US" i="1" smtClean="0">
                        <a:latin typeface="Cambria Math"/>
                      </a:rPr>
                      <m:t>→</m:t>
                    </m:r>
                  </m:oMath>
                </a14:m>
                <a:endParaRPr lang="en-US" altLang="zh-CN" i="1" dirty="0" smtClean="0">
                  <a:latin typeface="Cambria Math"/>
                </a:endParaRPr>
              </a:p>
              <a:p>
                <a:endParaRPr lang="en-US" altLang="zh-CN" i="1" dirty="0" smtClean="0">
                  <a:latin typeface="Cambria Math"/>
                </a:endParaRPr>
              </a:p>
              <a:p>
                <a:endParaRPr lang="en-US" altLang="zh-CN" dirty="0" smtClean="0"/>
              </a:p>
              <a:p>
                <a:r>
                  <a:rPr lang="zh-CN" altLang="en-US" dirty="0" smtClean="0"/>
                  <a:t>逻辑蕴含、逻辑等价</a:t>
                </a:r>
                <a:endParaRPr lang="en-US" altLang="zh-CN" dirty="0" smtClean="0"/>
              </a:p>
              <a:p>
                <a:r>
                  <a:rPr lang="zh-CN" altLang="en-US" dirty="0" smtClean="0"/>
                  <a:t>代入原理、替换原理</a:t>
                </a:r>
                <a:endParaRPr lang="en-US" altLang="zh-CN" dirty="0" smtClean="0"/>
              </a:p>
              <a:p>
                <a:endParaRPr lang="zh-CN" altLang="en-US" dirty="0" smtClean="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1">
                <a:blip r:embed="rId2"/>
                <a:stretch>
                  <a:fillRect l="-1481" t="-4313" b="-256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75101486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smtClean="0"/>
              <a:t>5.ND</a:t>
            </a:r>
            <a:r>
              <a:rPr lang="zh-CN" altLang="en-US" dirty="0" smtClean="0"/>
              <a:t>的证明</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en-US" altLang="zh-CN" dirty="0" smtClean="0"/>
                  <a:t>Eg1.</a:t>
                </a:r>
                <a:r>
                  <a:rPr lang="en-US" altLang="zh-CN" dirty="0" smtClean="0">
                    <a:ea typeface="Cambria Math"/>
                  </a:rPr>
                  <a:t> </a:t>
                </a:r>
                <a14:m>
                  <m:oMath xmlns:m="http://schemas.openxmlformats.org/officeDocument/2006/math">
                    <m:r>
                      <a:rPr lang="en-US" altLang="zh-CN" i="1">
                        <a:latin typeface="Cambria Math"/>
                        <a:ea typeface="Cambria Math"/>
                      </a:rPr>
                      <m:t>⊢ </m:t>
                    </m:r>
                    <m:d>
                      <m:dPr>
                        <m:ctrlPr>
                          <a:rPr lang="en-US" altLang="zh-CN" i="1">
                            <a:latin typeface="Cambria Math"/>
                            <a:ea typeface="Cambria Math"/>
                          </a:rPr>
                        </m:ctrlPr>
                      </m:dPr>
                      <m:e>
                        <m:r>
                          <a:rPr lang="en-US" altLang="zh-CN" i="1">
                            <a:latin typeface="Cambria Math"/>
                            <a:ea typeface="Cambria Math"/>
                          </a:rPr>
                          <m:t>⇁</m:t>
                        </m:r>
                        <m:r>
                          <a:rPr lang="en-US" altLang="zh-CN" i="1">
                            <a:latin typeface="Cambria Math"/>
                            <a:ea typeface="Cambria Math"/>
                          </a:rPr>
                          <m:t>𝐴</m:t>
                        </m:r>
                        <m:r>
                          <a:rPr lang="zh-CN" altLang="en-US" i="1">
                            <a:latin typeface="Cambria Math"/>
                            <a:ea typeface="Cambria Math"/>
                          </a:rPr>
                          <m:t>∨</m:t>
                        </m:r>
                        <m:r>
                          <a:rPr lang="en-US" altLang="zh-CN" i="1">
                            <a:latin typeface="Cambria Math"/>
                            <a:ea typeface="Cambria Math"/>
                          </a:rPr>
                          <m:t>𝐵</m:t>
                        </m:r>
                      </m:e>
                    </m:d>
                    <m:r>
                      <a:rPr lang="en-US" altLang="zh-CN" i="1">
                        <a:latin typeface="Cambria Math"/>
                        <a:ea typeface="Cambria Math"/>
                      </a:rPr>
                      <m:t>∧</m:t>
                    </m:r>
                    <m:d>
                      <m:dPr>
                        <m:ctrlPr>
                          <a:rPr lang="en-US" altLang="zh-CN" i="1">
                            <a:latin typeface="Cambria Math"/>
                            <a:ea typeface="Cambria Math"/>
                          </a:rPr>
                        </m:ctrlPr>
                      </m:dPr>
                      <m:e>
                        <m:r>
                          <a:rPr lang="en-US" altLang="zh-CN" i="1">
                            <a:latin typeface="Cambria Math"/>
                            <a:ea typeface="Cambria Math"/>
                          </a:rPr>
                          <m:t>⇁</m:t>
                        </m:r>
                        <m:r>
                          <a:rPr lang="en-US" altLang="zh-CN" i="1">
                            <a:latin typeface="Cambria Math"/>
                            <a:ea typeface="Cambria Math"/>
                          </a:rPr>
                          <m:t>𝐵</m:t>
                        </m:r>
                        <m:r>
                          <a:rPr lang="zh-CN" altLang="en-US" i="1">
                            <a:latin typeface="Cambria Math"/>
                            <a:ea typeface="Cambria Math"/>
                          </a:rPr>
                          <m:t>∨</m:t>
                        </m:r>
                        <m:r>
                          <a:rPr lang="en-US" altLang="zh-CN" i="1">
                            <a:latin typeface="Cambria Math"/>
                            <a:ea typeface="Cambria Math"/>
                          </a:rPr>
                          <m:t>𝐶</m:t>
                        </m:r>
                      </m:e>
                    </m:d>
                  </m:oMath>
                </a14:m>
                <a:r>
                  <a:rPr lang="en-US" altLang="zh-CN" dirty="0">
                    <a:ea typeface="Cambria Math"/>
                  </a:rPr>
                  <a:t> </a:t>
                </a:r>
                <a14:m>
                  <m:oMath xmlns:m="http://schemas.openxmlformats.org/officeDocument/2006/math">
                    <m:r>
                      <a:rPr lang="en-US" altLang="zh-CN" i="1">
                        <a:latin typeface="Cambria Math"/>
                        <a:ea typeface="Cambria Math"/>
                      </a:rPr>
                      <m:t>→</m:t>
                    </m:r>
                  </m:oMath>
                </a14:m>
                <a:r>
                  <a:rPr lang="en-US" altLang="zh-CN" dirty="0">
                    <a:ea typeface="Cambria Math"/>
                  </a:rPr>
                  <a:t> </a:t>
                </a:r>
                <a14:m>
                  <m:oMath xmlns:m="http://schemas.openxmlformats.org/officeDocument/2006/math">
                    <m:d>
                      <m:dPr>
                        <m:ctrlPr>
                          <a:rPr lang="en-US" altLang="zh-CN" i="1">
                            <a:latin typeface="Cambria Math"/>
                            <a:ea typeface="Cambria Math"/>
                          </a:rPr>
                        </m:ctrlPr>
                      </m:dPr>
                      <m:e>
                        <m:r>
                          <a:rPr lang="en-US" altLang="zh-CN" i="1">
                            <a:latin typeface="Cambria Math"/>
                            <a:ea typeface="Cambria Math"/>
                          </a:rPr>
                          <m:t>⇁</m:t>
                        </m:r>
                        <m:r>
                          <a:rPr lang="en-US" altLang="zh-CN" b="0" i="1" smtClean="0">
                            <a:latin typeface="Cambria Math"/>
                            <a:ea typeface="Cambria Math"/>
                          </a:rPr>
                          <m:t>𝐴</m:t>
                        </m:r>
                        <m:r>
                          <a:rPr lang="zh-CN" altLang="en-US" i="1">
                            <a:latin typeface="Cambria Math"/>
                            <a:ea typeface="Cambria Math"/>
                          </a:rPr>
                          <m:t>∨</m:t>
                        </m:r>
                        <m:r>
                          <a:rPr lang="en-US" altLang="zh-CN" i="1">
                            <a:latin typeface="Cambria Math"/>
                            <a:ea typeface="Cambria Math"/>
                          </a:rPr>
                          <m:t>𝐶</m:t>
                        </m:r>
                      </m:e>
                    </m:d>
                  </m:oMath>
                </a14:m>
                <a:r>
                  <a:rPr lang="en-US" altLang="zh-CN" dirty="0">
                    <a:ea typeface="Cambria Math"/>
                  </a:rPr>
                  <a:t> </a:t>
                </a:r>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1">
                <a:blip r:embed="rId2"/>
                <a:stretch>
                  <a:fillRect l="-1630" t="-1617"/>
                </a:stretch>
              </a:blipFill>
            </p:spPr>
            <p:txBody>
              <a:bodyPr/>
              <a:lstStyle/>
              <a:p>
                <a:r>
                  <a:rPr lang="zh-CN" altLang="en-US">
                    <a:noFill/>
                  </a:rPr>
                  <a:t> </a:t>
                </a:r>
              </a:p>
            </p:txBody>
          </p:sp>
        </mc:Fallback>
      </mc:AlternateContent>
      <p:pic>
        <p:nvPicPr>
          <p:cNvPr id="307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99592" y="2564904"/>
            <a:ext cx="7740416" cy="26642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0070909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smtClean="0"/>
              <a:t>5.ND</a:t>
            </a:r>
            <a:r>
              <a:rPr lang="zh-CN" altLang="en-US" dirty="0" smtClean="0"/>
              <a:t>的证明</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en-US" altLang="zh-CN" dirty="0" smtClean="0"/>
                  <a:t>Eg2.</a:t>
                </a:r>
                <a:r>
                  <a:rPr lang="en-US" altLang="zh-CN" dirty="0" smtClean="0">
                    <a:ea typeface="Cambria Math"/>
                  </a:rPr>
                  <a:t> </a:t>
                </a:r>
                <a14:m>
                  <m:oMath xmlns:m="http://schemas.openxmlformats.org/officeDocument/2006/math">
                    <m:r>
                      <a:rPr lang="en-US" altLang="zh-CN" i="1" smtClean="0">
                        <a:latin typeface="Cambria Math"/>
                        <a:ea typeface="Cambria Math"/>
                      </a:rPr>
                      <m:t>⊢</m:t>
                    </m:r>
                    <m:r>
                      <a:rPr lang="en-US" altLang="zh-CN" b="0" i="1" smtClean="0">
                        <a:latin typeface="Cambria Math"/>
                        <a:ea typeface="Cambria Math"/>
                      </a:rPr>
                      <m:t>(</m:t>
                    </m:r>
                    <m:r>
                      <a:rPr lang="en-US" altLang="zh-CN" i="1" smtClean="0">
                        <a:latin typeface="Cambria Math"/>
                        <a:ea typeface="Cambria Math"/>
                      </a:rPr>
                      <m:t>⇁</m:t>
                    </m:r>
                    <m:r>
                      <a:rPr lang="en-US" altLang="zh-CN" b="0" i="1" smtClean="0">
                        <a:latin typeface="Cambria Math"/>
                        <a:ea typeface="Cambria Math"/>
                      </a:rPr>
                      <m:t>𝐴</m:t>
                    </m:r>
                    <m:r>
                      <a:rPr lang="en-US" altLang="zh-CN" b="0" i="1" smtClean="0">
                        <a:latin typeface="Cambria Math"/>
                        <a:ea typeface="Cambria Math"/>
                      </a:rPr>
                      <m:t>→⇁</m:t>
                    </m:r>
                    <m:d>
                      <m:dPr>
                        <m:ctrlPr>
                          <a:rPr lang="en-US" altLang="zh-CN" b="0" i="1" smtClean="0">
                            <a:latin typeface="Cambria Math"/>
                            <a:ea typeface="Cambria Math"/>
                          </a:rPr>
                        </m:ctrlPr>
                      </m:dPr>
                      <m:e>
                        <m:r>
                          <a:rPr lang="en-US" altLang="zh-CN" b="0" i="1" smtClean="0">
                            <a:latin typeface="Cambria Math"/>
                            <a:ea typeface="Cambria Math"/>
                          </a:rPr>
                          <m:t>𝐴</m:t>
                        </m:r>
                        <m:r>
                          <a:rPr lang="en-US" altLang="zh-CN" b="0" i="1" smtClean="0">
                            <a:latin typeface="Cambria Math"/>
                            <a:ea typeface="Cambria Math"/>
                          </a:rPr>
                          <m:t>→⇁</m:t>
                        </m:r>
                        <m:r>
                          <a:rPr lang="en-US" altLang="zh-CN" b="0" i="1" smtClean="0">
                            <a:latin typeface="Cambria Math"/>
                            <a:ea typeface="Cambria Math"/>
                          </a:rPr>
                          <m:t>𝐵</m:t>
                        </m:r>
                      </m:e>
                    </m:d>
                    <m:r>
                      <a:rPr lang="en-US" altLang="zh-CN" b="0" i="1" smtClean="0">
                        <a:latin typeface="Cambria Math"/>
                        <a:ea typeface="Cambria Math"/>
                      </a:rPr>
                      <m:t>)→</m:t>
                    </m:r>
                    <m:r>
                      <a:rPr lang="en-US" altLang="zh-CN" b="0" i="1" smtClean="0">
                        <a:latin typeface="Cambria Math"/>
                        <a:ea typeface="Cambria Math"/>
                      </a:rPr>
                      <m:t>𝐴</m:t>
                    </m:r>
                  </m:oMath>
                </a14:m>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1">
                <a:blip r:embed="rId2"/>
                <a:stretch>
                  <a:fillRect l="-1630" t="-161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42707743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smtClean="0"/>
              <a:t>5.ND</a:t>
            </a:r>
            <a:r>
              <a:rPr lang="zh-CN" altLang="en-US" dirty="0" smtClean="0"/>
              <a:t>的证明</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en-US" altLang="zh-CN" dirty="0" smtClean="0"/>
                  <a:t>Eg2.</a:t>
                </a:r>
                <a:r>
                  <a:rPr lang="en-US" altLang="zh-CN" dirty="0" smtClean="0">
                    <a:ea typeface="Cambria Math"/>
                  </a:rPr>
                  <a:t> </a:t>
                </a:r>
                <a14:m>
                  <m:oMath xmlns:m="http://schemas.openxmlformats.org/officeDocument/2006/math">
                    <m:r>
                      <a:rPr lang="en-US" altLang="zh-CN" i="1" smtClean="0">
                        <a:latin typeface="Cambria Math"/>
                        <a:ea typeface="Cambria Math"/>
                      </a:rPr>
                      <m:t>⊢</m:t>
                    </m:r>
                    <m:r>
                      <a:rPr lang="en-US" altLang="zh-CN" b="0" i="1" smtClean="0">
                        <a:latin typeface="Cambria Math"/>
                        <a:ea typeface="Cambria Math"/>
                      </a:rPr>
                      <m:t>(</m:t>
                    </m:r>
                    <m:r>
                      <a:rPr lang="en-US" altLang="zh-CN" i="1" smtClean="0">
                        <a:latin typeface="Cambria Math"/>
                        <a:ea typeface="Cambria Math"/>
                      </a:rPr>
                      <m:t>⇁</m:t>
                    </m:r>
                    <m:r>
                      <a:rPr lang="en-US" altLang="zh-CN" b="0" i="1" smtClean="0">
                        <a:latin typeface="Cambria Math"/>
                        <a:ea typeface="Cambria Math"/>
                      </a:rPr>
                      <m:t>𝐴</m:t>
                    </m:r>
                    <m:r>
                      <a:rPr lang="en-US" altLang="zh-CN" b="0" i="1" smtClean="0">
                        <a:latin typeface="Cambria Math"/>
                        <a:ea typeface="Cambria Math"/>
                      </a:rPr>
                      <m:t>→⇁</m:t>
                    </m:r>
                    <m:d>
                      <m:dPr>
                        <m:ctrlPr>
                          <a:rPr lang="en-US" altLang="zh-CN" b="0" i="1" smtClean="0">
                            <a:latin typeface="Cambria Math"/>
                            <a:ea typeface="Cambria Math"/>
                          </a:rPr>
                        </m:ctrlPr>
                      </m:dPr>
                      <m:e>
                        <m:r>
                          <a:rPr lang="en-US" altLang="zh-CN" b="0" i="1" smtClean="0">
                            <a:latin typeface="Cambria Math"/>
                            <a:ea typeface="Cambria Math"/>
                          </a:rPr>
                          <m:t>𝐴</m:t>
                        </m:r>
                        <m:r>
                          <a:rPr lang="en-US" altLang="zh-CN" b="0" i="1" smtClean="0">
                            <a:latin typeface="Cambria Math"/>
                            <a:ea typeface="Cambria Math"/>
                          </a:rPr>
                          <m:t>→⇁</m:t>
                        </m:r>
                        <m:r>
                          <a:rPr lang="en-US" altLang="zh-CN" b="0" i="1" smtClean="0">
                            <a:latin typeface="Cambria Math"/>
                            <a:ea typeface="Cambria Math"/>
                          </a:rPr>
                          <m:t>𝐵</m:t>
                        </m:r>
                      </m:e>
                    </m:d>
                    <m:r>
                      <a:rPr lang="en-US" altLang="zh-CN" b="0" i="1" smtClean="0">
                        <a:latin typeface="Cambria Math"/>
                        <a:ea typeface="Cambria Math"/>
                      </a:rPr>
                      <m:t>)→</m:t>
                    </m:r>
                    <m:r>
                      <a:rPr lang="en-US" altLang="zh-CN" b="0" i="1" smtClean="0">
                        <a:latin typeface="Cambria Math"/>
                        <a:ea typeface="Cambria Math"/>
                      </a:rPr>
                      <m:t>𝐴</m:t>
                    </m:r>
                  </m:oMath>
                </a14:m>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1">
                <a:blip r:embed="rId2"/>
                <a:stretch>
                  <a:fillRect l="-1630" t="-1617"/>
                </a:stretch>
              </a:blipFill>
            </p:spPr>
            <p:txBody>
              <a:bodyPr/>
              <a:lstStyle/>
              <a:p>
                <a:r>
                  <a:rPr lang="zh-CN" altLang="en-US">
                    <a:noFill/>
                  </a:rPr>
                  <a:t> </a:t>
                </a:r>
              </a:p>
            </p:txBody>
          </p:sp>
        </mc:Fallback>
      </mc:AlternateContent>
      <p:pic>
        <p:nvPicPr>
          <p:cNvPr id="409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99592" y="2204864"/>
            <a:ext cx="6768752" cy="43136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754611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smtClean="0"/>
              <a:t>5.ND</a:t>
            </a:r>
            <a:r>
              <a:rPr lang="zh-CN" altLang="en-US" dirty="0" smtClean="0"/>
              <a:t>的证明</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en-US" altLang="zh-CN" dirty="0" smtClean="0"/>
                  <a:t>Eg2.</a:t>
                </a:r>
                <a:r>
                  <a:rPr lang="en-US" altLang="zh-CN" dirty="0" smtClean="0">
                    <a:ea typeface="Cambria Math"/>
                  </a:rPr>
                  <a:t> </a:t>
                </a:r>
                <a14:m>
                  <m:oMath xmlns:m="http://schemas.openxmlformats.org/officeDocument/2006/math">
                    <m:r>
                      <a:rPr lang="en-US" altLang="zh-CN" i="1" smtClean="0">
                        <a:latin typeface="Cambria Math"/>
                        <a:ea typeface="Cambria Math"/>
                      </a:rPr>
                      <m:t>⊢</m:t>
                    </m:r>
                    <m:r>
                      <a:rPr lang="en-US" altLang="zh-CN" b="0" i="1" smtClean="0">
                        <a:latin typeface="Cambria Math"/>
                        <a:ea typeface="Cambria Math"/>
                      </a:rPr>
                      <m:t>(</m:t>
                    </m:r>
                    <m:r>
                      <a:rPr lang="en-US" altLang="zh-CN" i="1" smtClean="0">
                        <a:latin typeface="Cambria Math"/>
                        <a:ea typeface="Cambria Math"/>
                      </a:rPr>
                      <m:t>⇁</m:t>
                    </m:r>
                    <m:r>
                      <a:rPr lang="en-US" altLang="zh-CN" b="0" i="1" smtClean="0">
                        <a:latin typeface="Cambria Math"/>
                        <a:ea typeface="Cambria Math"/>
                      </a:rPr>
                      <m:t>𝐴</m:t>
                    </m:r>
                    <m:r>
                      <a:rPr lang="en-US" altLang="zh-CN" b="0" i="1" smtClean="0">
                        <a:latin typeface="Cambria Math"/>
                        <a:ea typeface="Cambria Math"/>
                      </a:rPr>
                      <m:t>→⇁</m:t>
                    </m:r>
                    <m:d>
                      <m:dPr>
                        <m:ctrlPr>
                          <a:rPr lang="en-US" altLang="zh-CN" b="0" i="1" smtClean="0">
                            <a:latin typeface="Cambria Math"/>
                            <a:ea typeface="Cambria Math"/>
                          </a:rPr>
                        </m:ctrlPr>
                      </m:dPr>
                      <m:e>
                        <m:r>
                          <a:rPr lang="en-US" altLang="zh-CN" b="0" i="1" smtClean="0">
                            <a:latin typeface="Cambria Math"/>
                            <a:ea typeface="Cambria Math"/>
                          </a:rPr>
                          <m:t>𝐴</m:t>
                        </m:r>
                        <m:r>
                          <a:rPr lang="en-US" altLang="zh-CN" b="0" i="1" smtClean="0">
                            <a:latin typeface="Cambria Math"/>
                            <a:ea typeface="Cambria Math"/>
                          </a:rPr>
                          <m:t>→⇁</m:t>
                        </m:r>
                        <m:r>
                          <a:rPr lang="en-US" altLang="zh-CN" b="0" i="1" smtClean="0">
                            <a:latin typeface="Cambria Math"/>
                            <a:ea typeface="Cambria Math"/>
                          </a:rPr>
                          <m:t>𝐵</m:t>
                        </m:r>
                      </m:e>
                    </m:d>
                    <m:r>
                      <a:rPr lang="en-US" altLang="zh-CN" b="0" i="1" smtClean="0">
                        <a:latin typeface="Cambria Math"/>
                        <a:ea typeface="Cambria Math"/>
                      </a:rPr>
                      <m:t>)→</m:t>
                    </m:r>
                    <m:r>
                      <a:rPr lang="en-US" altLang="zh-CN" b="0" i="1" smtClean="0">
                        <a:latin typeface="Cambria Math"/>
                        <a:ea typeface="Cambria Math"/>
                      </a:rPr>
                      <m:t>𝐴</m:t>
                    </m:r>
                  </m:oMath>
                </a14:m>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1">
                <a:blip r:embed="rId2"/>
                <a:stretch>
                  <a:fillRect l="-1630" t="-1617"/>
                </a:stretch>
              </a:blipFill>
            </p:spPr>
            <p:txBody>
              <a:bodyPr/>
              <a:lstStyle/>
              <a:p>
                <a:r>
                  <a:rPr lang="zh-CN" altLang="en-US">
                    <a:noFill/>
                  </a:rPr>
                  <a:t> </a:t>
                </a:r>
              </a:p>
            </p:txBody>
          </p:sp>
        </mc:Fallback>
      </mc:AlternateContent>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1600" y="2629024"/>
            <a:ext cx="6421905" cy="29776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104289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smtClean="0"/>
              <a:t>5.ND</a:t>
            </a:r>
            <a:r>
              <a:rPr lang="zh-CN" altLang="en-US" dirty="0" smtClean="0"/>
              <a:t>的证明</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en-US" altLang="zh-CN" dirty="0" smtClean="0"/>
                  <a:t>Eg2.</a:t>
                </a:r>
                <a:r>
                  <a:rPr lang="en-US" altLang="zh-CN" dirty="0" smtClean="0">
                    <a:ea typeface="Cambria Math"/>
                  </a:rPr>
                  <a:t> </a:t>
                </a:r>
                <a14:m>
                  <m:oMath xmlns:m="http://schemas.openxmlformats.org/officeDocument/2006/math">
                    <m:r>
                      <a:rPr lang="en-US" altLang="zh-CN" i="1" smtClean="0">
                        <a:latin typeface="Cambria Math"/>
                        <a:ea typeface="Cambria Math"/>
                      </a:rPr>
                      <m:t>⊢</m:t>
                    </m:r>
                    <m:d>
                      <m:dPr>
                        <m:ctrlPr>
                          <a:rPr lang="en-US" altLang="zh-CN" b="0" i="1" smtClean="0">
                            <a:latin typeface="Cambria Math"/>
                            <a:ea typeface="Cambria Math"/>
                          </a:rPr>
                        </m:ctrlPr>
                      </m:dPr>
                      <m:e>
                        <m:r>
                          <a:rPr lang="en-US" altLang="zh-CN" i="1" smtClean="0">
                            <a:latin typeface="Cambria Math"/>
                            <a:ea typeface="Cambria Math"/>
                          </a:rPr>
                          <m:t>⇁</m:t>
                        </m:r>
                        <m:r>
                          <a:rPr lang="en-US" altLang="zh-CN" b="0" i="1" smtClean="0">
                            <a:latin typeface="Cambria Math"/>
                            <a:ea typeface="Cambria Math"/>
                          </a:rPr>
                          <m:t>𝐴</m:t>
                        </m:r>
                        <m:r>
                          <a:rPr lang="en-US" altLang="zh-CN" b="0" i="1" smtClean="0">
                            <a:latin typeface="Cambria Math"/>
                            <a:ea typeface="Cambria Math"/>
                          </a:rPr>
                          <m:t>→⇁</m:t>
                        </m:r>
                        <m:d>
                          <m:dPr>
                            <m:ctrlPr>
                              <a:rPr lang="en-US" altLang="zh-CN" b="0" i="1" smtClean="0">
                                <a:latin typeface="Cambria Math"/>
                                <a:ea typeface="Cambria Math"/>
                              </a:rPr>
                            </m:ctrlPr>
                          </m:dPr>
                          <m:e>
                            <m:r>
                              <a:rPr lang="en-US" altLang="zh-CN" b="0" i="1" smtClean="0">
                                <a:latin typeface="Cambria Math"/>
                                <a:ea typeface="Cambria Math"/>
                              </a:rPr>
                              <m:t>𝐴</m:t>
                            </m:r>
                            <m:r>
                              <a:rPr lang="en-US" altLang="zh-CN" b="0" i="1" smtClean="0">
                                <a:latin typeface="Cambria Math"/>
                                <a:ea typeface="Cambria Math"/>
                              </a:rPr>
                              <m:t>→⇁</m:t>
                            </m:r>
                            <m:r>
                              <a:rPr lang="en-US" altLang="zh-CN" b="0" i="1" smtClean="0">
                                <a:latin typeface="Cambria Math"/>
                                <a:ea typeface="Cambria Math"/>
                              </a:rPr>
                              <m:t>𝐵</m:t>
                            </m:r>
                          </m:e>
                        </m:d>
                      </m:e>
                    </m:d>
                    <m:r>
                      <a:rPr lang="en-US" altLang="zh-CN" b="0" i="1" smtClean="0">
                        <a:latin typeface="Cambria Math"/>
                        <a:ea typeface="Cambria Math"/>
                      </a:rPr>
                      <m:t>→</m:t>
                    </m:r>
                    <m:r>
                      <a:rPr lang="en-US" altLang="zh-CN" b="0" i="1" smtClean="0">
                        <a:latin typeface="Cambria Math"/>
                        <a:ea typeface="Cambria Math"/>
                      </a:rPr>
                      <m:t>𝐴</m:t>
                    </m:r>
                    <m:r>
                      <a:rPr lang="en-US" altLang="zh-CN" b="0" i="1" smtClean="0">
                        <a:latin typeface="Cambria Math"/>
                        <a:ea typeface="Cambria Math"/>
                      </a:rPr>
                      <m:t>  补充</m:t>
                    </m:r>
                  </m:oMath>
                </a14:m>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1">
                <a:blip r:embed="rId2"/>
                <a:stretch>
                  <a:fillRect l="-1630" t="-809"/>
                </a:stretch>
              </a:blipFill>
            </p:spPr>
            <p:txBody>
              <a:bodyPr/>
              <a:lstStyle/>
              <a:p>
                <a:r>
                  <a:rPr lang="zh-CN" altLang="en-US">
                    <a:noFill/>
                  </a:rPr>
                  <a:t> </a:t>
                </a:r>
              </a:p>
            </p:txBody>
          </p:sp>
        </mc:Fallback>
      </mc:AlternateContent>
      <p:pic>
        <p:nvPicPr>
          <p:cNvPr id="102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9632" y="2276872"/>
            <a:ext cx="5895549" cy="42757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1092268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smtClean="0"/>
              <a:t>6.</a:t>
            </a:r>
            <a:r>
              <a:rPr lang="zh-CN" altLang="en-US" dirty="0" smtClean="0"/>
              <a:t>自然语句的谓词表示</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dirty="0" smtClean="0"/>
                  <a:t>个人认为这块比较水，只要注意以下几点</a:t>
                </a:r>
                <a:endParaRPr lang="en-US" altLang="zh-CN" dirty="0" smtClean="0"/>
              </a:p>
              <a:p>
                <a:r>
                  <a:rPr lang="en-US" altLang="zh-CN" dirty="0" smtClean="0"/>
                  <a:t>1.</a:t>
                </a:r>
                <a:r>
                  <a:rPr lang="zh-CN" altLang="en-US" dirty="0"/>
                  <a:t>每</a:t>
                </a:r>
                <a:r>
                  <a:rPr lang="zh-CN" altLang="en-US" dirty="0" smtClean="0"/>
                  <a:t>条形式化语句前面要记得加</a:t>
                </a:r>
                <a14:m>
                  <m:oMath xmlns:m="http://schemas.openxmlformats.org/officeDocument/2006/math">
                    <m:r>
                      <a:rPr lang="zh-CN" altLang="en-US" i="1" smtClean="0">
                        <a:latin typeface="Cambria Math"/>
                      </a:rPr>
                      <m:t>∀</m:t>
                    </m:r>
                    <m:r>
                      <a:rPr lang="zh-CN" altLang="en-US" i="1">
                        <a:latin typeface="Cambria Math"/>
                      </a:rPr>
                      <m:t>或者</m:t>
                    </m:r>
                    <m:r>
                      <a:rPr lang="zh-CN" altLang="en-US" i="1" smtClean="0">
                        <a:latin typeface="Cambria Math"/>
                      </a:rPr>
                      <m:t>∃</m:t>
                    </m:r>
                  </m:oMath>
                </a14:m>
                <a:r>
                  <a:rPr lang="zh-CN" altLang="en-US" dirty="0" smtClean="0"/>
                  <a:t>尤其是</a:t>
                </a:r>
                <a14:m>
                  <m:oMath xmlns:m="http://schemas.openxmlformats.org/officeDocument/2006/math">
                    <m:r>
                      <a:rPr lang="zh-CN" altLang="en-US" i="1" smtClean="0">
                        <a:latin typeface="Cambria Math"/>
                      </a:rPr>
                      <m:t>∀</m:t>
                    </m:r>
                    <m:r>
                      <a:rPr lang="zh-CN" altLang="en-US" i="1">
                        <a:latin typeface="Cambria Math"/>
                      </a:rPr>
                      <m:t>不要</m:t>
                    </m:r>
                    <m:r>
                      <a:rPr lang="zh-CN" altLang="en-US" i="1" smtClean="0">
                        <a:latin typeface="Cambria Math"/>
                      </a:rPr>
                      <m:t>忘了</m:t>
                    </m:r>
                    <m:r>
                      <a:rPr lang="zh-CN" altLang="en-US" b="0" i="1" smtClean="0">
                        <a:latin typeface="Cambria Math"/>
                      </a:rPr>
                      <m:t>加</m:t>
                    </m:r>
                  </m:oMath>
                </a14:m>
                <a:endParaRPr lang="en-US" altLang="zh-CN" dirty="0" smtClean="0"/>
              </a:p>
              <a:p>
                <a:r>
                  <a:rPr lang="en-US" altLang="zh-CN" dirty="0" smtClean="0"/>
                  <a:t>2.</a:t>
                </a:r>
                <a:r>
                  <a:rPr lang="zh-CN" altLang="en-US" dirty="0" smtClean="0"/>
                  <a:t>两者只能是一个的时候要用异或不是析取词（比如奇数和偶数，本科生和大学生）</a:t>
                </a:r>
                <a:endParaRPr lang="en-US" altLang="zh-CN" dirty="0" smtClean="0"/>
              </a:p>
              <a:p>
                <a:r>
                  <a:rPr lang="en-US" altLang="zh-CN" dirty="0" smtClean="0"/>
                  <a:t>3.</a:t>
                </a:r>
                <a:r>
                  <a:rPr lang="zh-CN" altLang="en-US" dirty="0" smtClean="0"/>
                  <a:t>适当的使用函词</a:t>
                </a:r>
                <a:endParaRPr lang="en-US" altLang="zh-CN" dirty="0" smtClean="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1">
                <a:blip r:embed="rId2"/>
                <a:stretch>
                  <a:fillRect l="-1630" t="-2426" r="-111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75800622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smtClean="0"/>
              <a:t>6.</a:t>
            </a:r>
            <a:r>
              <a:rPr lang="zh-CN" altLang="en-US" dirty="0" smtClean="0"/>
              <a:t>自然语句的谓词表示</a:t>
            </a:r>
            <a:endParaRPr lang="zh-CN" altLang="en-US" dirty="0"/>
          </a:p>
        </p:txBody>
      </p:sp>
      <p:pic>
        <p:nvPicPr>
          <p:cNvPr id="1433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27584" y="1412776"/>
            <a:ext cx="7560840" cy="50167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085232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smtClean="0"/>
              <a:t>7.FC</a:t>
            </a:r>
            <a:r>
              <a:rPr lang="zh-CN" altLang="en-US" dirty="0" smtClean="0"/>
              <a:t>的证明（到教材</a:t>
            </a:r>
            <a:r>
              <a:rPr lang="en-US" altLang="zh-CN" dirty="0" smtClean="0"/>
              <a:t>5.2.5</a:t>
            </a:r>
            <a:r>
              <a:rPr lang="zh-CN" altLang="en-US" dirty="0" smtClean="0"/>
              <a:t>）</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467544" y="1556792"/>
                <a:ext cx="8305328" cy="4525963"/>
              </a:xfrm>
            </p:spPr>
            <p:txBody>
              <a:bodyPr>
                <a:normAutofit fontScale="92500" lnSpcReduction="20000"/>
              </a:bodyPr>
              <a:lstStyle/>
              <a:p>
                <a:r>
                  <a:rPr lang="zh-CN" altLang="en-US" dirty="0" smtClean="0"/>
                  <a:t>由于只考到</a:t>
                </a:r>
                <a:r>
                  <a:rPr lang="en-US" altLang="zh-CN" dirty="0" smtClean="0"/>
                  <a:t>5.2.5</a:t>
                </a:r>
                <a:r>
                  <a:rPr lang="zh-CN" altLang="en-US" dirty="0" smtClean="0"/>
                  <a:t>所以只有</a:t>
                </a:r>
                <a:r>
                  <a:rPr lang="en-US" altLang="zh-CN" dirty="0" smtClean="0"/>
                  <a:t>6</a:t>
                </a:r>
                <a:r>
                  <a:rPr lang="zh-CN" altLang="en-US" dirty="0" smtClean="0"/>
                  <a:t>个公理以及下面几个定理：</a:t>
                </a:r>
                <a:endParaRPr lang="en-US" altLang="zh-CN" dirty="0" smtClean="0"/>
              </a:p>
              <a:p>
                <a:r>
                  <a:rPr lang="en-US" altLang="zh-CN" dirty="0" smtClean="0"/>
                  <a:t>1.</a:t>
                </a:r>
                <a:r>
                  <a:rPr lang="zh-CN" altLang="en-US" dirty="0" smtClean="0"/>
                  <a:t> </a:t>
                </a:r>
                <a14:m>
                  <m:oMath xmlns:m="http://schemas.openxmlformats.org/officeDocument/2006/math">
                    <m:r>
                      <a:rPr lang="zh-CN" altLang="en-US" i="1" dirty="0" smtClean="0">
                        <a:latin typeface="Cambria Math"/>
                      </a:rPr>
                      <m:t>∀</m:t>
                    </m:r>
                    <m:r>
                      <a:rPr lang="en-US" altLang="zh-CN" b="0" i="1" dirty="0" smtClean="0">
                        <a:latin typeface="Cambria Math"/>
                      </a:rPr>
                      <m:t>𝑣</m:t>
                    </m:r>
                    <m:r>
                      <a:rPr lang="en-US" altLang="zh-CN" i="1" dirty="0" smtClean="0">
                        <a:latin typeface="Cambria Math"/>
                      </a:rPr>
                      <m:t>𝐴</m:t>
                    </m:r>
                    <m:r>
                      <a:rPr lang="en-US" altLang="zh-CN" b="0" i="1" dirty="0" smtClean="0">
                        <a:latin typeface="Cambria Math"/>
                      </a:rPr>
                      <m:t>→</m:t>
                    </m:r>
                    <m:r>
                      <a:rPr lang="en-US" altLang="zh-CN" b="0" i="1" dirty="0" smtClean="0">
                        <a:latin typeface="Cambria Math"/>
                      </a:rPr>
                      <m:t>𝐴</m:t>
                    </m:r>
                  </m:oMath>
                </a14:m>
                <a:endParaRPr lang="en-US" altLang="zh-CN" dirty="0" smtClean="0"/>
              </a:p>
              <a:p>
                <a:r>
                  <a:rPr lang="en-US" altLang="zh-CN" dirty="0" smtClean="0"/>
                  <a:t>2.</a:t>
                </a:r>
                <a:r>
                  <a:rPr lang="zh-CN" altLang="en-US" dirty="0" smtClean="0"/>
                  <a:t> </a:t>
                </a:r>
                <a14:m>
                  <m:oMath xmlns:m="http://schemas.openxmlformats.org/officeDocument/2006/math">
                    <m:r>
                      <a:rPr lang="en-US" altLang="zh-CN" i="1" dirty="0" smtClean="0">
                        <a:latin typeface="Cambria Math"/>
                      </a:rPr>
                      <m:t>𝐴</m:t>
                    </m:r>
                    <m:r>
                      <a:rPr lang="en-US" altLang="zh-CN" b="0" i="1" dirty="0" smtClean="0">
                        <a:latin typeface="Cambria Math"/>
                      </a:rPr>
                      <m:t>→</m:t>
                    </m:r>
                    <m:r>
                      <a:rPr lang="en-US" altLang="zh-CN" b="0" i="1" dirty="0" smtClean="0">
                        <a:latin typeface="Cambria Math"/>
                        <a:ea typeface="Cambria Math"/>
                      </a:rPr>
                      <m:t>∃</m:t>
                    </m:r>
                    <m:r>
                      <a:rPr lang="en-US" altLang="zh-CN" b="0" i="1" dirty="0" smtClean="0">
                        <a:latin typeface="Cambria Math"/>
                        <a:ea typeface="Cambria Math"/>
                      </a:rPr>
                      <m:t>𝑣𝐴</m:t>
                    </m:r>
                  </m:oMath>
                </a14:m>
                <a:endParaRPr lang="en-US" altLang="zh-CN" dirty="0" smtClean="0"/>
              </a:p>
              <a:p>
                <a:r>
                  <a:rPr lang="en-US" altLang="zh-CN" dirty="0" smtClean="0"/>
                  <a:t>3.</a:t>
                </a:r>
                <a:r>
                  <a:rPr lang="zh-CN" altLang="en-US" dirty="0" smtClean="0"/>
                  <a:t> </a:t>
                </a:r>
                <a14:m>
                  <m:oMath xmlns:m="http://schemas.openxmlformats.org/officeDocument/2006/math">
                    <m:r>
                      <a:rPr lang="zh-CN" altLang="en-US" i="1" dirty="0" smtClean="0">
                        <a:latin typeface="Cambria Math"/>
                      </a:rPr>
                      <m:t>∀ </m:t>
                    </m:r>
                    <m:r>
                      <a:rPr lang="en-US" altLang="zh-CN" b="0" i="1" dirty="0" smtClean="0">
                        <a:latin typeface="Cambria Math"/>
                      </a:rPr>
                      <m:t>𝑣</m:t>
                    </m:r>
                    <m:r>
                      <a:rPr lang="en-US" altLang="zh-CN" i="1" dirty="0" smtClean="0">
                        <a:latin typeface="Cambria Math"/>
                      </a:rPr>
                      <m:t>𝐴</m:t>
                    </m:r>
                    <m:r>
                      <a:rPr lang="en-US" altLang="zh-CN" b="0" i="1" dirty="0" smtClean="0">
                        <a:latin typeface="Cambria Math"/>
                      </a:rPr>
                      <m:t>→</m:t>
                    </m:r>
                    <m:r>
                      <a:rPr lang="en-US" altLang="zh-CN" b="0" i="1" dirty="0" smtClean="0">
                        <a:latin typeface="Cambria Math"/>
                        <a:ea typeface="Cambria Math"/>
                      </a:rPr>
                      <m:t>∃</m:t>
                    </m:r>
                    <m:r>
                      <a:rPr lang="en-US" altLang="zh-CN" b="0" i="1" dirty="0" smtClean="0">
                        <a:latin typeface="Cambria Math"/>
                        <a:ea typeface="Cambria Math"/>
                      </a:rPr>
                      <m:t>𝑣𝐴</m:t>
                    </m:r>
                  </m:oMath>
                </a14:m>
                <a:endParaRPr lang="en-US" altLang="zh-CN" dirty="0" smtClean="0"/>
              </a:p>
              <a:p>
                <a:r>
                  <a:rPr lang="en-US" altLang="zh-CN" dirty="0" smtClean="0"/>
                  <a:t>4.</a:t>
                </a:r>
                <a:r>
                  <a:rPr lang="zh-CN" altLang="en-US" dirty="0" smtClean="0"/>
                  <a:t>对</a:t>
                </a:r>
                <a:r>
                  <a:rPr lang="en-US" altLang="zh-CN" dirty="0" smtClean="0"/>
                  <a:t>FC</a:t>
                </a:r>
                <a:r>
                  <a:rPr lang="zh-CN" altLang="en-US" dirty="0" smtClean="0"/>
                  <a:t>中任意公式</a:t>
                </a:r>
                <a:r>
                  <a:rPr lang="en-US" altLang="zh-CN" dirty="0" smtClean="0"/>
                  <a:t>A</a:t>
                </a:r>
                <a:r>
                  <a:rPr lang="zh-CN" altLang="en-US" dirty="0" smtClean="0"/>
                  <a:t>，变元</a:t>
                </a:r>
                <a:r>
                  <a:rPr lang="en-US" altLang="zh-CN" dirty="0" smtClean="0"/>
                  <a:t>v</a:t>
                </a:r>
                <a:r>
                  <a:rPr lang="zh-CN" altLang="en-US" dirty="0" smtClean="0"/>
                  <a:t>，若</a:t>
                </a:r>
                <a14:m>
                  <m:oMath xmlns:m="http://schemas.openxmlformats.org/officeDocument/2006/math">
                    <m:r>
                      <a:rPr lang="zh-CN" altLang="en-US" i="1" smtClean="0">
                        <a:latin typeface="Cambria Math"/>
                      </a:rPr>
                      <m:t>⊢</m:t>
                    </m:r>
                    <m:r>
                      <a:rPr lang="en-US" altLang="zh-CN" b="0" i="1" smtClean="0">
                        <a:latin typeface="Cambria Math"/>
                      </a:rPr>
                      <m:t>𝐴</m:t>
                    </m:r>
                    <m:r>
                      <a:rPr lang="zh-CN" altLang="en-US" b="0" i="1" smtClean="0">
                        <a:latin typeface="Cambria Math"/>
                      </a:rPr>
                      <m:t>则</m:t>
                    </m:r>
                    <m:r>
                      <a:rPr lang="zh-CN" altLang="en-US" i="1" smtClean="0">
                        <a:latin typeface="Cambria Math"/>
                      </a:rPr>
                      <m:t>⊢</m:t>
                    </m:r>
                    <m:r>
                      <a:rPr lang="zh-CN" altLang="en-US" i="1" dirty="0" smtClean="0">
                        <a:latin typeface="Cambria Math"/>
                      </a:rPr>
                      <m:t>∀</m:t>
                    </m:r>
                    <m:r>
                      <a:rPr lang="en-US" altLang="zh-CN" b="0" i="1" dirty="0" smtClean="0">
                        <a:latin typeface="Cambria Math"/>
                      </a:rPr>
                      <m:t>𝑣</m:t>
                    </m:r>
                    <m:r>
                      <a:rPr lang="en-US" altLang="zh-CN" i="1" dirty="0" smtClean="0">
                        <a:latin typeface="Cambria Math"/>
                      </a:rPr>
                      <m:t>𝐴</m:t>
                    </m:r>
                  </m:oMath>
                </a14:m>
                <a:endParaRPr lang="en-US" altLang="zh-CN" dirty="0" smtClean="0"/>
              </a:p>
              <a:p>
                <a:r>
                  <a:rPr lang="en-US" altLang="zh-CN" dirty="0"/>
                  <a:t>5</a:t>
                </a:r>
                <a:r>
                  <a:rPr lang="en-US" altLang="zh-CN" dirty="0" smtClean="0"/>
                  <a:t>.</a:t>
                </a:r>
                <a:r>
                  <a:rPr lang="zh-CN" altLang="en-US" dirty="0" smtClean="0"/>
                  <a:t>对</a:t>
                </a:r>
                <a:r>
                  <a:rPr lang="en-US" altLang="zh-CN" dirty="0" smtClean="0"/>
                  <a:t>FC</a:t>
                </a:r>
                <a:r>
                  <a:rPr lang="zh-CN" altLang="en-US" dirty="0" smtClean="0"/>
                  <a:t>中任意公式集</a:t>
                </a:r>
                <a14:m>
                  <m:oMath xmlns:m="http://schemas.openxmlformats.org/officeDocument/2006/math">
                    <m:r>
                      <m:rPr>
                        <m:sty m:val="p"/>
                      </m:rPr>
                      <a:rPr lang="el-GR" altLang="zh-CN" i="1" smtClean="0">
                        <a:latin typeface="Cambria Math"/>
                        <a:ea typeface="Cambria Math"/>
                      </a:rPr>
                      <m:t>Γ</m:t>
                    </m:r>
                  </m:oMath>
                </a14:m>
                <a:r>
                  <a:rPr lang="zh-CN" altLang="en-US" dirty="0" smtClean="0"/>
                  <a:t>公式</a:t>
                </a:r>
                <a:r>
                  <a:rPr lang="en-US" altLang="zh-CN" dirty="0" smtClean="0"/>
                  <a:t>A</a:t>
                </a:r>
                <a:r>
                  <a:rPr lang="zh-CN" altLang="en-US" dirty="0" smtClean="0"/>
                  <a:t>，变元</a:t>
                </a:r>
                <a:r>
                  <a:rPr lang="en-US" altLang="zh-CN" dirty="0" smtClean="0"/>
                  <a:t>v</a:t>
                </a:r>
                <a:r>
                  <a:rPr lang="zh-CN" altLang="en-US" dirty="0" smtClean="0"/>
                  <a:t>，且</a:t>
                </a:r>
                <a:r>
                  <a:rPr lang="en-US" altLang="zh-CN" dirty="0" smtClean="0"/>
                  <a:t>v</a:t>
                </a:r>
                <a:r>
                  <a:rPr lang="zh-CN" altLang="en-US" dirty="0" smtClean="0"/>
                  <a:t>不在</a:t>
                </a:r>
                <a14:m>
                  <m:oMath xmlns:m="http://schemas.openxmlformats.org/officeDocument/2006/math">
                    <m:r>
                      <m:rPr>
                        <m:sty m:val="p"/>
                      </m:rPr>
                      <a:rPr lang="el-GR" altLang="zh-CN" i="1" smtClean="0">
                        <a:latin typeface="Cambria Math"/>
                        <a:ea typeface="Cambria Math"/>
                      </a:rPr>
                      <m:t>Γ</m:t>
                    </m:r>
                  </m:oMath>
                </a14:m>
                <a:r>
                  <a:rPr lang="zh-CN" altLang="en-US" dirty="0" smtClean="0"/>
                  <a:t>的任一公式里自由出现，若</a:t>
                </a:r>
                <a14:m>
                  <m:oMath xmlns:m="http://schemas.openxmlformats.org/officeDocument/2006/math">
                    <m:r>
                      <m:rPr>
                        <m:sty m:val="p"/>
                      </m:rPr>
                      <a:rPr lang="el-GR" altLang="zh-CN" i="1" smtClean="0">
                        <a:latin typeface="Cambria Math"/>
                        <a:ea typeface="Cambria Math"/>
                      </a:rPr>
                      <m:t>Γ</m:t>
                    </m:r>
                    <m:r>
                      <a:rPr lang="el-GR" altLang="zh-CN" i="1" smtClean="0">
                        <a:latin typeface="Cambria Math"/>
                        <a:ea typeface="Cambria Math"/>
                      </a:rPr>
                      <m:t> ⊢</m:t>
                    </m:r>
                    <m:r>
                      <a:rPr lang="en-US" altLang="zh-CN" b="0" i="1" smtClean="0">
                        <a:latin typeface="Cambria Math"/>
                      </a:rPr>
                      <m:t>𝐴</m:t>
                    </m:r>
                    <m:r>
                      <a:rPr lang="zh-CN" altLang="en-US" b="0" i="1" smtClean="0">
                        <a:latin typeface="Cambria Math"/>
                      </a:rPr>
                      <m:t>则</m:t>
                    </m:r>
                    <m:r>
                      <m:rPr>
                        <m:sty m:val="p"/>
                      </m:rPr>
                      <a:rPr lang="el-GR" altLang="zh-CN" i="1" smtClean="0">
                        <a:latin typeface="Cambria Math"/>
                        <a:ea typeface="Cambria Math"/>
                      </a:rPr>
                      <m:t>Γ</m:t>
                    </m:r>
                    <m:r>
                      <a:rPr lang="zh-CN" altLang="en-US" i="1" smtClean="0">
                        <a:latin typeface="Cambria Math"/>
                      </a:rPr>
                      <m:t>⊢</m:t>
                    </m:r>
                    <m:r>
                      <a:rPr lang="zh-CN" altLang="en-US" i="1" dirty="0" smtClean="0">
                        <a:latin typeface="Cambria Math"/>
                      </a:rPr>
                      <m:t>∀</m:t>
                    </m:r>
                    <m:r>
                      <a:rPr lang="en-US" altLang="zh-CN" b="0" i="1" dirty="0" smtClean="0">
                        <a:latin typeface="Cambria Math"/>
                      </a:rPr>
                      <m:t>𝑣</m:t>
                    </m:r>
                    <m:r>
                      <a:rPr lang="en-US" altLang="zh-CN" i="1" dirty="0" smtClean="0">
                        <a:latin typeface="Cambria Math"/>
                      </a:rPr>
                      <m:t>𝐴</m:t>
                    </m:r>
                  </m:oMath>
                </a14:m>
                <a:endParaRPr lang="en-US" altLang="zh-CN" dirty="0" smtClean="0"/>
              </a:p>
              <a:p>
                <a:r>
                  <a:rPr lang="en-US" altLang="zh-CN" dirty="0" smtClean="0"/>
                  <a:t>6.PC</a:t>
                </a:r>
                <a:r>
                  <a:rPr lang="zh-CN" altLang="en-US" dirty="0" smtClean="0"/>
                  <a:t>的所有定理以及</a:t>
                </a:r>
                <a:r>
                  <a:rPr lang="en-US" altLang="zh-CN" dirty="0" smtClean="0"/>
                  <a:t>FC</a:t>
                </a:r>
                <a:r>
                  <a:rPr lang="zh-CN" altLang="en-US" dirty="0" smtClean="0"/>
                  <a:t>后续你能记的定理都可以用</a:t>
                </a:r>
                <a:endParaRPr lang="en-US" altLang="zh-CN" dirty="0" smtClean="0"/>
              </a:p>
              <a:p>
                <a:endParaRPr lang="en-US" altLang="zh-CN" dirty="0" smtClean="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467544" y="1556792"/>
                <a:ext cx="8305328" cy="4525963"/>
              </a:xfrm>
              <a:blipFill rotWithShape="1">
                <a:blip r:embed="rId2"/>
                <a:stretch>
                  <a:fillRect l="-1542" t="-430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54603352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smtClean="0"/>
              <a:t>7.FC</a:t>
            </a:r>
            <a:r>
              <a:rPr lang="zh-CN" altLang="en-US" dirty="0" smtClean="0"/>
              <a:t>的证明（到教材</a:t>
            </a:r>
            <a:r>
              <a:rPr lang="en-US" altLang="zh-CN" dirty="0" smtClean="0"/>
              <a:t>5.2.5</a:t>
            </a:r>
            <a:r>
              <a:rPr lang="zh-CN" altLang="en-US" dirty="0" smtClean="0"/>
              <a:t>）</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467544" y="1556792"/>
                <a:ext cx="8305328" cy="4525963"/>
              </a:xfrm>
            </p:spPr>
            <p:txBody>
              <a:bodyPr>
                <a:normAutofit fontScale="92500" lnSpcReduction="10000"/>
              </a:bodyPr>
              <a:lstStyle/>
              <a:p>
                <a:r>
                  <a:rPr lang="zh-CN" altLang="en-US" dirty="0" smtClean="0"/>
                  <a:t>个人认为重要的方面：</a:t>
                </a:r>
                <a:endParaRPr lang="en-US" altLang="zh-CN" dirty="0" smtClean="0"/>
              </a:p>
              <a:p>
                <a:r>
                  <a:rPr lang="en-US" altLang="zh-CN" dirty="0" smtClean="0"/>
                  <a:t>1.FC</a:t>
                </a:r>
                <a:r>
                  <a:rPr lang="zh-CN" altLang="en-US" dirty="0" smtClean="0"/>
                  <a:t>的演绎定理虽然还没教到但是可以用，而且非常好用</a:t>
                </a:r>
                <a:endParaRPr lang="en-US" altLang="zh-CN" dirty="0" smtClean="0"/>
              </a:p>
              <a:p>
                <a:r>
                  <a:rPr lang="en-US" altLang="zh-CN" dirty="0" smtClean="0"/>
                  <a:t>2.</a:t>
                </a:r>
                <a:r>
                  <a:rPr lang="zh-CN" altLang="en-US" dirty="0" smtClean="0"/>
                  <a:t>要记住</a:t>
                </a:r>
                <a:r>
                  <a:rPr lang="en-US" altLang="zh-CN" dirty="0" smtClean="0"/>
                  <a:t>.</a:t>
                </a:r>
                <a:r>
                  <a:rPr lang="zh-CN" altLang="en-US" dirty="0" smtClean="0"/>
                  <a:t> </a:t>
                </a:r>
                <a14:m>
                  <m:oMath xmlns:m="http://schemas.openxmlformats.org/officeDocument/2006/math">
                    <m:r>
                      <a:rPr lang="zh-CN" altLang="en-US" i="1" dirty="0" smtClean="0">
                        <a:latin typeface="Cambria Math"/>
                      </a:rPr>
                      <m:t>∀</m:t>
                    </m:r>
                    <m:r>
                      <a:rPr lang="en-US" altLang="zh-CN" b="0" i="1" dirty="0" smtClean="0">
                        <a:latin typeface="Cambria Math"/>
                      </a:rPr>
                      <m:t>𝑣</m:t>
                    </m:r>
                    <m:r>
                      <a:rPr lang="en-US" altLang="zh-CN" i="1" dirty="0" smtClean="0">
                        <a:latin typeface="Cambria Math"/>
                      </a:rPr>
                      <m:t>𝐴</m:t>
                    </m:r>
                    <m:r>
                      <a:rPr lang="en-US" altLang="zh-CN" b="0" i="1" dirty="0" smtClean="0">
                        <a:latin typeface="Cambria Math"/>
                      </a:rPr>
                      <m:t>→</m:t>
                    </m:r>
                    <m:r>
                      <a:rPr lang="en-US" altLang="zh-CN" i="1" dirty="0" smtClean="0">
                        <a:latin typeface="Cambria Math"/>
                      </a:rPr>
                      <m:t>𝐴</m:t>
                    </m:r>
                    <m:r>
                      <a:rPr lang="en-US" altLang="zh-CN" b="0" i="1" dirty="0" smtClean="0">
                        <a:latin typeface="Cambria Math"/>
                      </a:rPr>
                      <m:t>→</m:t>
                    </m:r>
                    <m:r>
                      <a:rPr lang="en-US" altLang="zh-CN" b="0" i="1" dirty="0" smtClean="0">
                        <a:latin typeface="Cambria Math"/>
                        <a:ea typeface="Cambria Math"/>
                      </a:rPr>
                      <m:t>∃</m:t>
                    </m:r>
                    <m:r>
                      <a:rPr lang="en-US" altLang="zh-CN" b="0" i="1" dirty="0" smtClean="0">
                        <a:latin typeface="Cambria Math"/>
                        <a:ea typeface="Cambria Math"/>
                      </a:rPr>
                      <m:t>𝑣𝐴</m:t>
                    </m:r>
                  </m:oMath>
                </a14:m>
                <a:r>
                  <a:rPr lang="zh-CN" altLang="en-US" dirty="0" smtClean="0"/>
                  <a:t>这一连串变化始终成立，但是</a:t>
                </a:r>
                <a14:m>
                  <m:oMath xmlns:m="http://schemas.openxmlformats.org/officeDocument/2006/math">
                    <m:r>
                      <a:rPr lang="en-US" altLang="zh-CN" i="1" dirty="0" smtClean="0">
                        <a:latin typeface="Cambria Math"/>
                      </a:rPr>
                      <m:t>𝐴</m:t>
                    </m:r>
                    <m:r>
                      <a:rPr lang="en-US" altLang="zh-CN" b="0" i="1" dirty="0" smtClean="0">
                        <a:latin typeface="Cambria Math"/>
                      </a:rPr>
                      <m:t>→</m:t>
                    </m:r>
                    <m:r>
                      <a:rPr lang="zh-CN" altLang="en-US" i="1" dirty="0" smtClean="0">
                        <a:latin typeface="Cambria Math"/>
                      </a:rPr>
                      <m:t>∀</m:t>
                    </m:r>
                    <m:r>
                      <a:rPr lang="en-US" altLang="zh-CN" b="0" i="1" dirty="0" smtClean="0">
                        <a:latin typeface="Cambria Math"/>
                      </a:rPr>
                      <m:t>𝑣</m:t>
                    </m:r>
                    <m:r>
                      <a:rPr lang="en-US" altLang="zh-CN" i="1" dirty="0" smtClean="0">
                        <a:latin typeface="Cambria Math"/>
                      </a:rPr>
                      <m:t>𝐴</m:t>
                    </m:r>
                  </m:oMath>
                </a14:m>
                <a:r>
                  <a:rPr lang="zh-CN" altLang="en-US" dirty="0" smtClean="0"/>
                  <a:t>只有在</a:t>
                </a:r>
                <a:r>
                  <a:rPr lang="en-US" altLang="zh-CN" dirty="0" smtClean="0"/>
                  <a:t>v</a:t>
                </a:r>
                <a:r>
                  <a:rPr lang="zh-CN" altLang="en-US" dirty="0" smtClean="0"/>
                  <a:t>在</a:t>
                </a:r>
                <a:r>
                  <a:rPr lang="en-US" altLang="zh-CN" dirty="0" smtClean="0"/>
                  <a:t>A</a:t>
                </a:r>
                <a:r>
                  <a:rPr lang="zh-CN" altLang="en-US" dirty="0" smtClean="0"/>
                  <a:t>中无自由出现时才成立</a:t>
                </a:r>
                <a:endParaRPr lang="en-US" altLang="zh-CN" dirty="0" smtClean="0"/>
              </a:p>
              <a:p>
                <a:r>
                  <a:rPr lang="en-US" altLang="zh-CN" dirty="0" smtClean="0"/>
                  <a:t>3.</a:t>
                </a:r>
                <a:r>
                  <a:rPr lang="zh-CN" altLang="en-US" dirty="0" smtClean="0"/>
                  <a:t>逆着思考的时候常常利用全称推广去掉最外面的那一层任意，然后再思考证明那个式子</a:t>
                </a:r>
                <a:endParaRPr lang="en-US" altLang="zh-CN" dirty="0" smtClean="0"/>
              </a:p>
              <a:p>
                <a:r>
                  <a:rPr lang="en-US" altLang="zh-CN" dirty="0" smtClean="0"/>
                  <a:t>4.</a:t>
                </a:r>
                <a:r>
                  <a:rPr lang="zh-CN" altLang="en-US" dirty="0" smtClean="0"/>
                  <a:t>条件中有存在什么式子的时候考虑存在消除</a:t>
                </a:r>
                <a:endParaRPr lang="en-US" altLang="zh-CN" dirty="0" smtClean="0"/>
              </a:p>
              <a:p>
                <a:endParaRPr lang="en-US" altLang="zh-CN" dirty="0" smtClean="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467544" y="1556792"/>
                <a:ext cx="8305328" cy="4525963"/>
              </a:xfrm>
              <a:blipFill rotWithShape="1">
                <a:blip r:embed="rId2"/>
                <a:stretch>
                  <a:fillRect l="-1542" t="-3365" r="-124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75547699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smtClean="0"/>
              <a:t>7.FC</a:t>
            </a:r>
            <a:r>
              <a:rPr lang="zh-CN" altLang="en-US" dirty="0" smtClean="0"/>
              <a:t>的证明（到教材</a:t>
            </a:r>
            <a:r>
              <a:rPr lang="en-US" altLang="zh-CN" dirty="0" smtClean="0"/>
              <a:t>5.2.5</a:t>
            </a:r>
            <a:r>
              <a:rPr lang="zh-CN" altLang="en-US" dirty="0" smtClean="0"/>
              <a:t>）</a:t>
            </a:r>
            <a:endParaRPr lang="zh-CN" altLang="en-US" dirty="0"/>
          </a:p>
        </p:txBody>
      </p:sp>
      <mc:AlternateContent xmlns:mc="http://schemas.openxmlformats.org/markup-compatibility/2006" xmlns:a14="http://schemas.microsoft.com/office/drawing/2010/main">
        <mc:Choice Requires="a14">
          <p:sp>
            <p:nvSpPr>
              <p:cNvPr id="6" name="内容占位符 3"/>
              <p:cNvSpPr>
                <a:spLocks noGrp="1"/>
              </p:cNvSpPr>
              <p:nvPr>
                <p:ph idx="1"/>
              </p:nvPr>
            </p:nvSpPr>
            <p:spPr/>
            <p:txBody>
              <a:bodyPr/>
              <a:lstStyle/>
              <a:p>
                <a:r>
                  <a:rPr lang="en-US" altLang="zh-CN" sz="2800" dirty="0" smtClean="0"/>
                  <a:t>Eg1.</a:t>
                </a:r>
                <a:r>
                  <a:rPr lang="en-US" altLang="zh-CN" sz="2800" dirty="0" smtClean="0">
                    <a:ea typeface="Cambria Math"/>
                  </a:rPr>
                  <a:t> </a:t>
                </a:r>
                <a14:m>
                  <m:oMath xmlns:m="http://schemas.openxmlformats.org/officeDocument/2006/math">
                    <m:r>
                      <a:rPr lang="en-US" altLang="zh-CN" sz="2800" i="1">
                        <a:latin typeface="Cambria Math"/>
                        <a:ea typeface="Cambria Math"/>
                      </a:rPr>
                      <m:t>⊢</m:t>
                    </m:r>
                    <m:d>
                      <m:dPr>
                        <m:ctrlPr>
                          <a:rPr lang="en-US" altLang="zh-CN" sz="2800" i="1" smtClean="0">
                            <a:latin typeface="Cambria Math"/>
                            <a:ea typeface="Cambria Math"/>
                          </a:rPr>
                        </m:ctrlPr>
                      </m:dPr>
                      <m:e>
                        <m:r>
                          <a:rPr lang="en-US" altLang="zh-CN" sz="2800" i="1" smtClean="0">
                            <a:latin typeface="Cambria Math"/>
                            <a:ea typeface="Cambria Math"/>
                          </a:rPr>
                          <m:t>∃</m:t>
                        </m:r>
                        <m:r>
                          <a:rPr lang="en-US" altLang="zh-CN" sz="2800" b="0" i="1" smtClean="0">
                            <a:latin typeface="Cambria Math"/>
                            <a:ea typeface="Cambria Math"/>
                          </a:rPr>
                          <m:t>𝑥𝑃</m:t>
                        </m:r>
                        <m:d>
                          <m:dPr>
                            <m:ctrlPr>
                              <a:rPr lang="en-US" altLang="zh-CN" sz="2800" b="0" i="1" smtClean="0">
                                <a:latin typeface="Cambria Math"/>
                                <a:ea typeface="Cambria Math"/>
                              </a:rPr>
                            </m:ctrlPr>
                          </m:dPr>
                          <m:e>
                            <m:r>
                              <a:rPr lang="en-US" altLang="zh-CN" sz="2800" b="0" i="1" smtClean="0">
                                <a:latin typeface="Cambria Math"/>
                                <a:ea typeface="Cambria Math"/>
                              </a:rPr>
                              <m:t>𝑥</m:t>
                            </m:r>
                          </m:e>
                        </m:d>
                        <m:r>
                          <a:rPr lang="en-US" altLang="zh-CN" sz="2800" b="0" i="1" smtClean="0">
                            <a:latin typeface="Cambria Math"/>
                            <a:ea typeface="Cambria Math"/>
                          </a:rPr>
                          <m:t>→∀</m:t>
                        </m:r>
                        <m:r>
                          <a:rPr lang="en-US" altLang="zh-CN" sz="2800" b="0" i="1" smtClean="0">
                            <a:latin typeface="Cambria Math"/>
                            <a:ea typeface="Cambria Math"/>
                          </a:rPr>
                          <m:t>𝑥𝑄</m:t>
                        </m:r>
                        <m:d>
                          <m:dPr>
                            <m:ctrlPr>
                              <a:rPr lang="en-US" altLang="zh-CN" sz="2800" b="0" i="1" smtClean="0">
                                <a:latin typeface="Cambria Math"/>
                                <a:ea typeface="Cambria Math"/>
                              </a:rPr>
                            </m:ctrlPr>
                          </m:dPr>
                          <m:e>
                            <m:r>
                              <a:rPr lang="en-US" altLang="zh-CN" sz="2800" b="0" i="1" smtClean="0">
                                <a:latin typeface="Cambria Math"/>
                                <a:ea typeface="Cambria Math"/>
                              </a:rPr>
                              <m:t>𝑥</m:t>
                            </m:r>
                          </m:e>
                        </m:d>
                      </m:e>
                    </m:d>
                    <m:r>
                      <a:rPr lang="en-US" altLang="zh-CN" sz="2800" b="0" i="1" smtClean="0">
                        <a:latin typeface="Cambria Math"/>
                        <a:ea typeface="Cambria Math"/>
                      </a:rPr>
                      <m:t>→∀</m:t>
                    </m:r>
                    <m:r>
                      <a:rPr lang="en-US" altLang="zh-CN" sz="2800" b="0" i="1" smtClean="0">
                        <a:latin typeface="Cambria Math"/>
                        <a:ea typeface="Cambria Math"/>
                      </a:rPr>
                      <m:t>𝑥</m:t>
                    </m:r>
                    <m:r>
                      <a:rPr lang="en-US" altLang="zh-CN" sz="2800" b="0" i="1" smtClean="0">
                        <a:latin typeface="Cambria Math"/>
                        <a:ea typeface="Cambria Math"/>
                      </a:rPr>
                      <m:t>(</m:t>
                    </m:r>
                    <m:r>
                      <a:rPr lang="en-US" altLang="zh-CN" sz="2800" b="0" i="1" smtClean="0">
                        <a:latin typeface="Cambria Math"/>
                        <a:ea typeface="Cambria Math"/>
                      </a:rPr>
                      <m:t>𝑃</m:t>
                    </m:r>
                    <m:d>
                      <m:dPr>
                        <m:ctrlPr>
                          <a:rPr lang="en-US" altLang="zh-CN" sz="2800" b="0" i="1" smtClean="0">
                            <a:latin typeface="Cambria Math"/>
                            <a:ea typeface="Cambria Math"/>
                          </a:rPr>
                        </m:ctrlPr>
                      </m:dPr>
                      <m:e>
                        <m:r>
                          <a:rPr lang="en-US" altLang="zh-CN" sz="2800" b="0" i="1" smtClean="0">
                            <a:latin typeface="Cambria Math"/>
                            <a:ea typeface="Cambria Math"/>
                          </a:rPr>
                          <m:t>𝑥</m:t>
                        </m:r>
                      </m:e>
                    </m:d>
                    <m:r>
                      <a:rPr lang="en-US" altLang="zh-CN" sz="2800" b="0" i="1" smtClean="0">
                        <a:latin typeface="Cambria Math"/>
                        <a:ea typeface="Cambria Math"/>
                      </a:rPr>
                      <m:t>→</m:t>
                    </m:r>
                    <m:r>
                      <a:rPr lang="en-US" altLang="zh-CN" sz="2800" b="0" i="1" smtClean="0">
                        <a:latin typeface="Cambria Math"/>
                        <a:ea typeface="Cambria Math"/>
                      </a:rPr>
                      <m:t>𝑄</m:t>
                    </m:r>
                    <m:r>
                      <a:rPr lang="en-US" altLang="zh-CN" sz="2800" b="0" i="1" smtClean="0">
                        <a:latin typeface="Cambria Math"/>
                        <a:ea typeface="Cambria Math"/>
                      </a:rPr>
                      <m:t>(</m:t>
                    </m:r>
                    <m:r>
                      <a:rPr lang="en-US" altLang="zh-CN" sz="2800" b="0" i="1" smtClean="0">
                        <a:latin typeface="Cambria Math"/>
                        <a:ea typeface="Cambria Math"/>
                      </a:rPr>
                      <m:t>𝑥</m:t>
                    </m:r>
                    <m:r>
                      <a:rPr lang="en-US" altLang="zh-CN" sz="2800" b="0" i="1" smtClean="0">
                        <a:latin typeface="Cambria Math"/>
                        <a:ea typeface="Cambria Math"/>
                      </a:rPr>
                      <m:t>))</m:t>
                    </m:r>
                  </m:oMath>
                </a14:m>
                <a:endParaRPr lang="zh-CN" altLang="en-US" sz="2800" dirty="0"/>
              </a:p>
              <a:p>
                <a:endParaRPr lang="zh-CN" altLang="en-US" dirty="0"/>
              </a:p>
            </p:txBody>
          </p:sp>
        </mc:Choice>
        <mc:Fallback xmlns="">
          <p:sp>
            <p:nvSpPr>
              <p:cNvPr id="6" name="内容占位符 3"/>
              <p:cNvSpPr>
                <a:spLocks noGrp="1" noRot="1" noChangeAspect="1" noMove="1" noResize="1" noEditPoints="1" noAdjustHandles="1" noChangeArrowheads="1" noChangeShapeType="1" noTextEdit="1"/>
              </p:cNvSpPr>
              <p:nvPr>
                <p:ph idx="1"/>
              </p:nvPr>
            </p:nvSpPr>
            <p:spPr>
              <a:blipFill rotWithShape="1">
                <a:blip r:embed="rId2"/>
                <a:stretch>
                  <a:fillRect l="-1259" t="-53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2792713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1.</a:t>
            </a:r>
            <a:r>
              <a:rPr lang="zh-CN" altLang="en-US" dirty="0" smtClean="0"/>
              <a:t>基本概念</a:t>
            </a:r>
            <a:endParaRPr lang="zh-CN" altLang="en-US" dirty="0"/>
          </a:p>
        </p:txBody>
      </p:sp>
      <p:pic>
        <p:nvPicPr>
          <p:cNvPr id="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10800000" flipH="1" flipV="1">
            <a:off x="1187624" y="1340768"/>
            <a:ext cx="6804408" cy="49369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2748233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smtClean="0"/>
              <a:t>7.FC</a:t>
            </a:r>
            <a:r>
              <a:rPr lang="zh-CN" altLang="en-US" dirty="0" smtClean="0"/>
              <a:t>的证明（到教材</a:t>
            </a:r>
            <a:r>
              <a:rPr lang="en-US" altLang="zh-CN" dirty="0" smtClean="0"/>
              <a:t>5.2.5</a:t>
            </a:r>
            <a:r>
              <a:rPr lang="zh-CN" altLang="en-US" dirty="0" smtClean="0"/>
              <a:t>）</a:t>
            </a:r>
            <a:endParaRPr lang="zh-CN" altLang="en-US" dirty="0"/>
          </a:p>
        </p:txBody>
      </p:sp>
      <mc:AlternateContent xmlns:mc="http://schemas.openxmlformats.org/markup-compatibility/2006" xmlns:a14="http://schemas.microsoft.com/office/drawing/2010/main">
        <mc:Choice Requires="a14">
          <p:sp>
            <p:nvSpPr>
              <p:cNvPr id="6" name="内容占位符 3"/>
              <p:cNvSpPr>
                <a:spLocks noGrp="1"/>
              </p:cNvSpPr>
              <p:nvPr>
                <p:ph idx="1"/>
              </p:nvPr>
            </p:nvSpPr>
            <p:spPr/>
            <p:txBody>
              <a:bodyPr/>
              <a:lstStyle/>
              <a:p>
                <a:r>
                  <a:rPr lang="en-US" altLang="zh-CN" sz="2800" dirty="0" smtClean="0"/>
                  <a:t>Eg1.</a:t>
                </a:r>
                <a:r>
                  <a:rPr lang="en-US" altLang="zh-CN" sz="2800" dirty="0" smtClean="0">
                    <a:ea typeface="Cambria Math"/>
                  </a:rPr>
                  <a:t> </a:t>
                </a:r>
                <a14:m>
                  <m:oMath xmlns:m="http://schemas.openxmlformats.org/officeDocument/2006/math">
                    <m:r>
                      <a:rPr lang="en-US" altLang="zh-CN" sz="2800" i="1">
                        <a:latin typeface="Cambria Math"/>
                        <a:ea typeface="Cambria Math"/>
                      </a:rPr>
                      <m:t>⊢</m:t>
                    </m:r>
                    <m:d>
                      <m:dPr>
                        <m:ctrlPr>
                          <a:rPr lang="en-US" altLang="zh-CN" sz="2800" i="1" smtClean="0">
                            <a:latin typeface="Cambria Math"/>
                            <a:ea typeface="Cambria Math"/>
                          </a:rPr>
                        </m:ctrlPr>
                      </m:dPr>
                      <m:e>
                        <m:r>
                          <a:rPr lang="en-US" altLang="zh-CN" sz="2800" i="1" smtClean="0">
                            <a:latin typeface="Cambria Math"/>
                            <a:ea typeface="Cambria Math"/>
                          </a:rPr>
                          <m:t>∃</m:t>
                        </m:r>
                        <m:r>
                          <a:rPr lang="en-US" altLang="zh-CN" sz="2800" b="0" i="1" smtClean="0">
                            <a:latin typeface="Cambria Math"/>
                            <a:ea typeface="Cambria Math"/>
                          </a:rPr>
                          <m:t>𝑥𝑃</m:t>
                        </m:r>
                        <m:d>
                          <m:dPr>
                            <m:ctrlPr>
                              <a:rPr lang="en-US" altLang="zh-CN" sz="2800" b="0" i="1" smtClean="0">
                                <a:latin typeface="Cambria Math"/>
                                <a:ea typeface="Cambria Math"/>
                              </a:rPr>
                            </m:ctrlPr>
                          </m:dPr>
                          <m:e>
                            <m:r>
                              <a:rPr lang="en-US" altLang="zh-CN" sz="2800" b="0" i="1" smtClean="0">
                                <a:latin typeface="Cambria Math"/>
                                <a:ea typeface="Cambria Math"/>
                              </a:rPr>
                              <m:t>𝑥</m:t>
                            </m:r>
                          </m:e>
                        </m:d>
                        <m:r>
                          <a:rPr lang="en-US" altLang="zh-CN" sz="2800" b="0" i="1" smtClean="0">
                            <a:latin typeface="Cambria Math"/>
                            <a:ea typeface="Cambria Math"/>
                          </a:rPr>
                          <m:t>→∀</m:t>
                        </m:r>
                        <m:r>
                          <a:rPr lang="en-US" altLang="zh-CN" sz="2800" b="0" i="1" smtClean="0">
                            <a:latin typeface="Cambria Math"/>
                            <a:ea typeface="Cambria Math"/>
                          </a:rPr>
                          <m:t>𝑥𝑄</m:t>
                        </m:r>
                        <m:d>
                          <m:dPr>
                            <m:ctrlPr>
                              <a:rPr lang="en-US" altLang="zh-CN" sz="2800" b="0" i="1" smtClean="0">
                                <a:latin typeface="Cambria Math"/>
                                <a:ea typeface="Cambria Math"/>
                              </a:rPr>
                            </m:ctrlPr>
                          </m:dPr>
                          <m:e>
                            <m:r>
                              <a:rPr lang="en-US" altLang="zh-CN" sz="2800" b="0" i="1" smtClean="0">
                                <a:latin typeface="Cambria Math"/>
                                <a:ea typeface="Cambria Math"/>
                              </a:rPr>
                              <m:t>𝑥</m:t>
                            </m:r>
                          </m:e>
                        </m:d>
                      </m:e>
                    </m:d>
                    <m:r>
                      <a:rPr lang="en-US" altLang="zh-CN" sz="2800" b="0" i="1" smtClean="0">
                        <a:latin typeface="Cambria Math"/>
                        <a:ea typeface="Cambria Math"/>
                      </a:rPr>
                      <m:t>→∀</m:t>
                    </m:r>
                    <m:r>
                      <a:rPr lang="en-US" altLang="zh-CN" sz="2800" b="0" i="1" smtClean="0">
                        <a:latin typeface="Cambria Math"/>
                        <a:ea typeface="Cambria Math"/>
                      </a:rPr>
                      <m:t>𝑥</m:t>
                    </m:r>
                    <m:r>
                      <a:rPr lang="en-US" altLang="zh-CN" sz="2800" b="0" i="1" smtClean="0">
                        <a:latin typeface="Cambria Math"/>
                        <a:ea typeface="Cambria Math"/>
                      </a:rPr>
                      <m:t>(</m:t>
                    </m:r>
                    <m:r>
                      <a:rPr lang="en-US" altLang="zh-CN" sz="2800" b="0" i="1" smtClean="0">
                        <a:latin typeface="Cambria Math"/>
                        <a:ea typeface="Cambria Math"/>
                      </a:rPr>
                      <m:t>𝑃</m:t>
                    </m:r>
                    <m:d>
                      <m:dPr>
                        <m:ctrlPr>
                          <a:rPr lang="en-US" altLang="zh-CN" sz="2800" b="0" i="1" smtClean="0">
                            <a:latin typeface="Cambria Math"/>
                            <a:ea typeface="Cambria Math"/>
                          </a:rPr>
                        </m:ctrlPr>
                      </m:dPr>
                      <m:e>
                        <m:r>
                          <a:rPr lang="en-US" altLang="zh-CN" sz="2800" b="0" i="1" smtClean="0">
                            <a:latin typeface="Cambria Math"/>
                            <a:ea typeface="Cambria Math"/>
                          </a:rPr>
                          <m:t>𝑥</m:t>
                        </m:r>
                      </m:e>
                    </m:d>
                    <m:r>
                      <a:rPr lang="en-US" altLang="zh-CN" sz="2800" b="0" i="1" smtClean="0">
                        <a:latin typeface="Cambria Math"/>
                        <a:ea typeface="Cambria Math"/>
                      </a:rPr>
                      <m:t>→</m:t>
                    </m:r>
                    <m:r>
                      <a:rPr lang="en-US" altLang="zh-CN" sz="2800" b="0" i="1" smtClean="0">
                        <a:latin typeface="Cambria Math"/>
                        <a:ea typeface="Cambria Math"/>
                      </a:rPr>
                      <m:t>𝑄</m:t>
                    </m:r>
                    <m:r>
                      <a:rPr lang="en-US" altLang="zh-CN" sz="2800" b="0" i="1" smtClean="0">
                        <a:latin typeface="Cambria Math"/>
                        <a:ea typeface="Cambria Math"/>
                      </a:rPr>
                      <m:t>(</m:t>
                    </m:r>
                    <m:r>
                      <a:rPr lang="en-US" altLang="zh-CN" sz="2800" b="0" i="1" smtClean="0">
                        <a:latin typeface="Cambria Math"/>
                        <a:ea typeface="Cambria Math"/>
                      </a:rPr>
                      <m:t>𝑥</m:t>
                    </m:r>
                    <m:r>
                      <a:rPr lang="en-US" altLang="zh-CN" sz="2800" b="0" i="1" smtClean="0">
                        <a:latin typeface="Cambria Math"/>
                        <a:ea typeface="Cambria Math"/>
                      </a:rPr>
                      <m:t>))</m:t>
                    </m:r>
                  </m:oMath>
                </a14:m>
                <a:endParaRPr lang="zh-CN" altLang="en-US" sz="2800" dirty="0"/>
              </a:p>
              <a:p>
                <a:endParaRPr lang="zh-CN" altLang="en-US" dirty="0"/>
              </a:p>
            </p:txBody>
          </p:sp>
        </mc:Choice>
        <mc:Fallback xmlns="">
          <p:sp>
            <p:nvSpPr>
              <p:cNvPr id="6" name="内容占位符 3"/>
              <p:cNvSpPr>
                <a:spLocks noGrp="1" noRot="1" noChangeAspect="1" noMove="1" noResize="1" noEditPoints="1" noAdjustHandles="1" noChangeArrowheads="1" noChangeShapeType="1" noTextEdit="1"/>
              </p:cNvSpPr>
              <p:nvPr>
                <p:ph idx="1"/>
              </p:nvPr>
            </p:nvSpPr>
            <p:spPr>
              <a:blipFill rotWithShape="1">
                <a:blip r:embed="rId2"/>
                <a:stretch>
                  <a:fillRect l="-1259" t="-539"/>
                </a:stretch>
              </a:blipFill>
            </p:spPr>
            <p:txBody>
              <a:bodyPr/>
              <a:lstStyle/>
              <a:p>
                <a:r>
                  <a:rPr lang="zh-CN" altLang="en-US">
                    <a:noFill/>
                  </a:rPr>
                  <a:t> </a:t>
                </a:r>
              </a:p>
            </p:txBody>
          </p:sp>
        </mc:Fallback>
      </mc:AlternateContent>
      <p:pic>
        <p:nvPicPr>
          <p:cNvPr id="717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6200000">
            <a:off x="2670672" y="1149043"/>
            <a:ext cx="3930766" cy="69985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9259536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smtClean="0"/>
              <a:t>7.FC</a:t>
            </a:r>
            <a:r>
              <a:rPr lang="zh-CN" altLang="en-US" dirty="0" smtClean="0"/>
              <a:t>的证明（到教材</a:t>
            </a:r>
            <a:r>
              <a:rPr lang="en-US" altLang="zh-CN" dirty="0" smtClean="0"/>
              <a:t>5.2.5</a:t>
            </a:r>
            <a:r>
              <a:rPr lang="zh-CN" altLang="en-US" dirty="0" smtClean="0"/>
              <a:t>）</a:t>
            </a:r>
            <a:endParaRPr lang="zh-CN" altLang="en-US" dirty="0"/>
          </a:p>
        </p:txBody>
      </p:sp>
      <mc:AlternateContent xmlns:mc="http://schemas.openxmlformats.org/markup-compatibility/2006" xmlns:a14="http://schemas.microsoft.com/office/drawing/2010/main">
        <mc:Choice Requires="a14">
          <p:sp>
            <p:nvSpPr>
              <p:cNvPr id="6" name="内容占位符 3"/>
              <p:cNvSpPr>
                <a:spLocks noGrp="1"/>
              </p:cNvSpPr>
              <p:nvPr>
                <p:ph idx="1"/>
              </p:nvPr>
            </p:nvSpPr>
            <p:spPr/>
            <p:txBody>
              <a:bodyPr/>
              <a:lstStyle/>
              <a:p>
                <a:r>
                  <a:rPr lang="en-US" altLang="zh-CN" sz="2800" dirty="0" smtClean="0"/>
                  <a:t>Eg1.</a:t>
                </a:r>
                <a:r>
                  <a:rPr lang="en-US" altLang="zh-CN" sz="2800" dirty="0" smtClean="0">
                    <a:ea typeface="Cambria Math"/>
                  </a:rPr>
                  <a:t> </a:t>
                </a:r>
                <a14:m>
                  <m:oMath xmlns:m="http://schemas.openxmlformats.org/officeDocument/2006/math">
                    <m:r>
                      <a:rPr lang="en-US" altLang="zh-CN" sz="2800" i="1">
                        <a:latin typeface="Cambria Math"/>
                        <a:ea typeface="Cambria Math"/>
                      </a:rPr>
                      <m:t>⊢</m:t>
                    </m:r>
                    <m:d>
                      <m:dPr>
                        <m:ctrlPr>
                          <a:rPr lang="en-US" altLang="zh-CN" sz="2800" i="1" smtClean="0">
                            <a:latin typeface="Cambria Math"/>
                            <a:ea typeface="Cambria Math"/>
                          </a:rPr>
                        </m:ctrlPr>
                      </m:dPr>
                      <m:e>
                        <m:r>
                          <a:rPr lang="en-US" altLang="zh-CN" sz="2800" i="1" smtClean="0">
                            <a:latin typeface="Cambria Math"/>
                            <a:ea typeface="Cambria Math"/>
                          </a:rPr>
                          <m:t>∃</m:t>
                        </m:r>
                        <m:r>
                          <a:rPr lang="en-US" altLang="zh-CN" sz="2800" b="0" i="1" smtClean="0">
                            <a:latin typeface="Cambria Math"/>
                            <a:ea typeface="Cambria Math"/>
                          </a:rPr>
                          <m:t>𝑥𝑃</m:t>
                        </m:r>
                        <m:d>
                          <m:dPr>
                            <m:ctrlPr>
                              <a:rPr lang="en-US" altLang="zh-CN" sz="2800" b="0" i="1" smtClean="0">
                                <a:latin typeface="Cambria Math"/>
                                <a:ea typeface="Cambria Math"/>
                              </a:rPr>
                            </m:ctrlPr>
                          </m:dPr>
                          <m:e>
                            <m:r>
                              <a:rPr lang="en-US" altLang="zh-CN" sz="2800" b="0" i="1" smtClean="0">
                                <a:latin typeface="Cambria Math"/>
                                <a:ea typeface="Cambria Math"/>
                              </a:rPr>
                              <m:t>𝑥</m:t>
                            </m:r>
                          </m:e>
                        </m:d>
                        <m:r>
                          <a:rPr lang="en-US" altLang="zh-CN" sz="2800" b="0" i="1" smtClean="0">
                            <a:latin typeface="Cambria Math"/>
                            <a:ea typeface="Cambria Math"/>
                          </a:rPr>
                          <m:t>→∀</m:t>
                        </m:r>
                        <m:r>
                          <a:rPr lang="en-US" altLang="zh-CN" sz="2800" b="0" i="1" smtClean="0">
                            <a:latin typeface="Cambria Math"/>
                            <a:ea typeface="Cambria Math"/>
                          </a:rPr>
                          <m:t>𝑥𝑄</m:t>
                        </m:r>
                        <m:d>
                          <m:dPr>
                            <m:ctrlPr>
                              <a:rPr lang="en-US" altLang="zh-CN" sz="2800" b="0" i="1" smtClean="0">
                                <a:latin typeface="Cambria Math"/>
                                <a:ea typeface="Cambria Math"/>
                              </a:rPr>
                            </m:ctrlPr>
                          </m:dPr>
                          <m:e>
                            <m:r>
                              <a:rPr lang="en-US" altLang="zh-CN" sz="2800" b="0" i="1" smtClean="0">
                                <a:latin typeface="Cambria Math"/>
                                <a:ea typeface="Cambria Math"/>
                              </a:rPr>
                              <m:t>𝑥</m:t>
                            </m:r>
                          </m:e>
                        </m:d>
                      </m:e>
                    </m:d>
                    <m:r>
                      <a:rPr lang="en-US" altLang="zh-CN" sz="2800" b="0" i="1" smtClean="0">
                        <a:latin typeface="Cambria Math"/>
                        <a:ea typeface="Cambria Math"/>
                      </a:rPr>
                      <m:t>→∀</m:t>
                    </m:r>
                    <m:r>
                      <a:rPr lang="en-US" altLang="zh-CN" sz="2800" b="0" i="1" smtClean="0">
                        <a:latin typeface="Cambria Math"/>
                        <a:ea typeface="Cambria Math"/>
                      </a:rPr>
                      <m:t>𝑥</m:t>
                    </m:r>
                    <m:r>
                      <a:rPr lang="en-US" altLang="zh-CN" sz="2800" b="0" i="1" smtClean="0">
                        <a:latin typeface="Cambria Math"/>
                        <a:ea typeface="Cambria Math"/>
                      </a:rPr>
                      <m:t>(</m:t>
                    </m:r>
                    <m:r>
                      <a:rPr lang="en-US" altLang="zh-CN" sz="2800" b="0" i="1" smtClean="0">
                        <a:latin typeface="Cambria Math"/>
                        <a:ea typeface="Cambria Math"/>
                      </a:rPr>
                      <m:t>𝑃</m:t>
                    </m:r>
                    <m:d>
                      <m:dPr>
                        <m:ctrlPr>
                          <a:rPr lang="en-US" altLang="zh-CN" sz="2800" b="0" i="1" smtClean="0">
                            <a:latin typeface="Cambria Math"/>
                            <a:ea typeface="Cambria Math"/>
                          </a:rPr>
                        </m:ctrlPr>
                      </m:dPr>
                      <m:e>
                        <m:r>
                          <a:rPr lang="en-US" altLang="zh-CN" sz="2800" b="0" i="1" smtClean="0">
                            <a:latin typeface="Cambria Math"/>
                            <a:ea typeface="Cambria Math"/>
                          </a:rPr>
                          <m:t>𝑥</m:t>
                        </m:r>
                      </m:e>
                    </m:d>
                    <m:r>
                      <a:rPr lang="en-US" altLang="zh-CN" sz="2800" b="0" i="1" smtClean="0">
                        <a:latin typeface="Cambria Math"/>
                        <a:ea typeface="Cambria Math"/>
                      </a:rPr>
                      <m:t>→</m:t>
                    </m:r>
                    <m:r>
                      <a:rPr lang="en-US" altLang="zh-CN" sz="2800" b="0" i="1" smtClean="0">
                        <a:latin typeface="Cambria Math"/>
                        <a:ea typeface="Cambria Math"/>
                      </a:rPr>
                      <m:t>𝑄</m:t>
                    </m:r>
                    <m:r>
                      <a:rPr lang="en-US" altLang="zh-CN" sz="2800" b="0" i="1" smtClean="0">
                        <a:latin typeface="Cambria Math"/>
                        <a:ea typeface="Cambria Math"/>
                      </a:rPr>
                      <m:t>(</m:t>
                    </m:r>
                    <m:r>
                      <a:rPr lang="en-US" altLang="zh-CN" sz="2800" b="0" i="1" smtClean="0">
                        <a:latin typeface="Cambria Math"/>
                        <a:ea typeface="Cambria Math"/>
                      </a:rPr>
                      <m:t>𝑥</m:t>
                    </m:r>
                    <m:r>
                      <a:rPr lang="en-US" altLang="zh-CN" sz="2800" b="0" i="1" smtClean="0">
                        <a:latin typeface="Cambria Math"/>
                        <a:ea typeface="Cambria Math"/>
                      </a:rPr>
                      <m:t>))</m:t>
                    </m:r>
                  </m:oMath>
                </a14:m>
                <a:endParaRPr lang="zh-CN" altLang="en-US" sz="2800" dirty="0"/>
              </a:p>
              <a:p>
                <a:endParaRPr lang="zh-CN" altLang="en-US" dirty="0"/>
              </a:p>
            </p:txBody>
          </p:sp>
        </mc:Choice>
        <mc:Fallback xmlns="">
          <p:sp>
            <p:nvSpPr>
              <p:cNvPr id="6" name="内容占位符 3"/>
              <p:cNvSpPr>
                <a:spLocks noGrp="1" noRot="1" noChangeAspect="1" noMove="1" noResize="1" noEditPoints="1" noAdjustHandles="1" noChangeArrowheads="1" noChangeShapeType="1" noTextEdit="1"/>
              </p:cNvSpPr>
              <p:nvPr>
                <p:ph idx="1"/>
              </p:nvPr>
            </p:nvSpPr>
            <p:spPr>
              <a:blipFill rotWithShape="1">
                <a:blip r:embed="rId2"/>
                <a:stretch>
                  <a:fillRect l="-1259" t="-539"/>
                </a:stretch>
              </a:blipFill>
            </p:spPr>
            <p:txBody>
              <a:bodyPr/>
              <a:lstStyle/>
              <a:p>
                <a:r>
                  <a:rPr lang="zh-CN" altLang="en-US">
                    <a:noFill/>
                  </a:rPr>
                  <a:t> </a:t>
                </a:r>
              </a:p>
            </p:txBody>
          </p:sp>
        </mc:Fallback>
      </mc:AlternateContent>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543" y="2708920"/>
            <a:ext cx="7966843" cy="28083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7799076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smtClean="0"/>
              <a:t>7.FC</a:t>
            </a:r>
            <a:r>
              <a:rPr lang="zh-CN" altLang="en-US" dirty="0" smtClean="0"/>
              <a:t>的证明（到教材</a:t>
            </a:r>
            <a:r>
              <a:rPr lang="en-US" altLang="zh-CN" dirty="0" smtClean="0"/>
              <a:t>5.2.5</a:t>
            </a:r>
            <a:r>
              <a:rPr lang="zh-CN" altLang="en-US" dirty="0" smtClean="0"/>
              <a:t>）</a:t>
            </a:r>
            <a:endParaRPr lang="zh-CN" altLang="en-US" dirty="0"/>
          </a:p>
        </p:txBody>
      </p:sp>
      <mc:AlternateContent xmlns:mc="http://schemas.openxmlformats.org/markup-compatibility/2006" xmlns:a14="http://schemas.microsoft.com/office/drawing/2010/main">
        <mc:Choice Requires="a14">
          <p:sp>
            <p:nvSpPr>
              <p:cNvPr id="6" name="内容占位符 3"/>
              <p:cNvSpPr>
                <a:spLocks noGrp="1"/>
              </p:cNvSpPr>
              <p:nvPr>
                <p:ph idx="1"/>
              </p:nvPr>
            </p:nvSpPr>
            <p:spPr>
              <a:xfrm>
                <a:off x="457200" y="1600200"/>
                <a:ext cx="8579296" cy="4525963"/>
              </a:xfrm>
            </p:spPr>
            <p:txBody>
              <a:bodyPr>
                <a:normAutofit/>
              </a:bodyPr>
              <a:lstStyle/>
              <a:p>
                <a:r>
                  <a:rPr lang="en-US" altLang="zh-CN" sz="2400" dirty="0" smtClean="0"/>
                  <a:t>Eg2.</a:t>
                </a:r>
                <a:r>
                  <a:rPr lang="en-US" altLang="zh-CN" sz="2400" dirty="0" smtClean="0">
                    <a:ea typeface="Cambria Math"/>
                  </a:rPr>
                  <a:t> </a:t>
                </a:r>
                <a14:m>
                  <m:oMath xmlns:m="http://schemas.openxmlformats.org/officeDocument/2006/math">
                    <m:r>
                      <a:rPr lang="en-US" altLang="zh-CN" sz="2400" i="1" smtClean="0">
                        <a:latin typeface="Cambria Math"/>
                        <a:ea typeface="Cambria Math"/>
                      </a:rPr>
                      <m:t>∀</m:t>
                    </m:r>
                    <m:r>
                      <a:rPr lang="en-US" altLang="zh-CN" sz="2400" b="0" i="1" smtClean="0">
                        <a:latin typeface="Cambria Math"/>
                        <a:ea typeface="Cambria Math"/>
                      </a:rPr>
                      <m:t>𝑥</m:t>
                    </m:r>
                    <m:d>
                      <m:dPr>
                        <m:ctrlPr>
                          <a:rPr lang="en-US" altLang="zh-CN" sz="2400" i="1" smtClean="0">
                            <a:latin typeface="Cambria Math"/>
                            <a:ea typeface="Cambria Math"/>
                          </a:rPr>
                        </m:ctrlPr>
                      </m:dPr>
                      <m:e>
                        <m:r>
                          <a:rPr lang="en-US" altLang="zh-CN" sz="2400" b="0" i="1" smtClean="0">
                            <a:latin typeface="Cambria Math"/>
                            <a:ea typeface="Cambria Math"/>
                          </a:rPr>
                          <m:t>𝑃</m:t>
                        </m:r>
                        <m:d>
                          <m:dPr>
                            <m:ctrlPr>
                              <a:rPr lang="en-US" altLang="zh-CN" sz="2400" b="0" i="1" smtClean="0">
                                <a:latin typeface="Cambria Math"/>
                                <a:ea typeface="Cambria Math"/>
                              </a:rPr>
                            </m:ctrlPr>
                          </m:dPr>
                          <m:e>
                            <m:r>
                              <a:rPr lang="en-US" altLang="zh-CN" sz="2400" b="0" i="1" smtClean="0">
                                <a:latin typeface="Cambria Math"/>
                                <a:ea typeface="Cambria Math"/>
                              </a:rPr>
                              <m:t>𝑥</m:t>
                            </m:r>
                          </m:e>
                        </m:d>
                        <m:r>
                          <a:rPr lang="en-US" altLang="zh-CN" sz="2400" b="0" i="1" smtClean="0">
                            <a:latin typeface="Cambria Math"/>
                            <a:ea typeface="Cambria Math"/>
                          </a:rPr>
                          <m:t>→⇁</m:t>
                        </m:r>
                        <m:d>
                          <m:dPr>
                            <m:ctrlPr>
                              <a:rPr lang="en-US" altLang="zh-CN" sz="2400" b="0" i="1" smtClean="0">
                                <a:latin typeface="Cambria Math"/>
                                <a:ea typeface="Cambria Math"/>
                              </a:rPr>
                            </m:ctrlPr>
                          </m:dPr>
                          <m:e>
                            <m:r>
                              <a:rPr lang="en-US" altLang="zh-CN" sz="2400" b="0" i="1" smtClean="0">
                                <a:latin typeface="Cambria Math"/>
                                <a:ea typeface="Cambria Math"/>
                              </a:rPr>
                              <m:t>𝑄</m:t>
                            </m:r>
                            <m:d>
                              <m:dPr>
                                <m:ctrlPr>
                                  <a:rPr lang="en-US" altLang="zh-CN" sz="2400" b="0" i="1" smtClean="0">
                                    <a:latin typeface="Cambria Math"/>
                                    <a:ea typeface="Cambria Math"/>
                                  </a:rPr>
                                </m:ctrlPr>
                              </m:dPr>
                              <m:e>
                                <m:r>
                                  <a:rPr lang="en-US" altLang="zh-CN" sz="2400" b="0" i="1" smtClean="0">
                                    <a:latin typeface="Cambria Math"/>
                                    <a:ea typeface="Cambria Math"/>
                                  </a:rPr>
                                  <m:t>𝑥</m:t>
                                </m:r>
                              </m:e>
                            </m:d>
                            <m:r>
                              <a:rPr lang="en-US" altLang="zh-CN" sz="2400" b="0" i="1" smtClean="0">
                                <a:latin typeface="Cambria Math"/>
                                <a:ea typeface="Cambria Math"/>
                              </a:rPr>
                              <m:t>→⇁</m:t>
                            </m:r>
                            <m:r>
                              <a:rPr lang="en-US" altLang="zh-CN" sz="2400" b="0" i="1" smtClean="0">
                                <a:latin typeface="Cambria Math"/>
                                <a:ea typeface="Cambria Math"/>
                              </a:rPr>
                              <m:t>𝑅</m:t>
                            </m:r>
                            <m:d>
                              <m:dPr>
                                <m:ctrlPr>
                                  <a:rPr lang="en-US" altLang="zh-CN" sz="2400" b="0" i="1" smtClean="0">
                                    <a:latin typeface="Cambria Math"/>
                                    <a:ea typeface="Cambria Math"/>
                                  </a:rPr>
                                </m:ctrlPr>
                              </m:dPr>
                              <m:e>
                                <m:r>
                                  <a:rPr lang="en-US" altLang="zh-CN" sz="2400" b="0" i="1" smtClean="0">
                                    <a:latin typeface="Cambria Math"/>
                                    <a:ea typeface="Cambria Math"/>
                                  </a:rPr>
                                  <m:t>𝑥</m:t>
                                </m:r>
                              </m:e>
                            </m:d>
                          </m:e>
                        </m:d>
                      </m:e>
                    </m:d>
                    <m:r>
                      <a:rPr lang="en-US" altLang="zh-CN" sz="2400" i="1">
                        <a:latin typeface="Cambria Math"/>
                        <a:ea typeface="Cambria Math"/>
                      </a:rPr>
                      <m:t>⊢</m:t>
                    </m:r>
                    <m:r>
                      <a:rPr lang="en-US" altLang="zh-CN" sz="2400" i="1" smtClean="0">
                        <a:latin typeface="Cambria Math"/>
                        <a:ea typeface="Cambria Math"/>
                      </a:rPr>
                      <m:t>∃</m:t>
                    </m:r>
                    <m:r>
                      <a:rPr lang="en-US" altLang="zh-CN" sz="2400" b="0" i="1" smtClean="0">
                        <a:latin typeface="Cambria Math"/>
                        <a:ea typeface="Cambria Math"/>
                      </a:rPr>
                      <m:t>𝑥𝑃</m:t>
                    </m:r>
                    <m:d>
                      <m:dPr>
                        <m:ctrlPr>
                          <a:rPr lang="en-US" altLang="zh-CN" sz="2400" b="0" i="1" smtClean="0">
                            <a:latin typeface="Cambria Math"/>
                            <a:ea typeface="Cambria Math"/>
                          </a:rPr>
                        </m:ctrlPr>
                      </m:dPr>
                      <m:e>
                        <m:r>
                          <a:rPr lang="en-US" altLang="zh-CN" sz="2400" b="0" i="1" smtClean="0">
                            <a:latin typeface="Cambria Math"/>
                            <a:ea typeface="Cambria Math"/>
                          </a:rPr>
                          <m:t>𝑥</m:t>
                        </m:r>
                      </m:e>
                    </m:d>
                    <m:r>
                      <a:rPr lang="en-US" altLang="zh-CN" sz="2400" b="0" i="1" smtClean="0">
                        <a:latin typeface="Cambria Math"/>
                        <a:ea typeface="Cambria Math"/>
                      </a:rPr>
                      <m:t>→</m:t>
                    </m:r>
                    <m:r>
                      <a:rPr lang="en-US" altLang="zh-CN" sz="2400" b="0" i="1" smtClean="0">
                        <a:latin typeface="Cambria Math"/>
                        <a:ea typeface="Cambria Math"/>
                      </a:rPr>
                      <m:t>𝑄</m:t>
                    </m:r>
                    <m:r>
                      <a:rPr lang="en-US" altLang="zh-CN" sz="2400" b="0" i="1" smtClean="0">
                        <a:latin typeface="Cambria Math"/>
                        <a:ea typeface="Cambria Math"/>
                      </a:rPr>
                      <m:t>(</m:t>
                    </m:r>
                    <m:r>
                      <a:rPr lang="en-US" altLang="zh-CN" sz="2400" b="0" i="1" smtClean="0">
                        <a:latin typeface="Cambria Math"/>
                        <a:ea typeface="Cambria Math"/>
                      </a:rPr>
                      <m:t>𝑦</m:t>
                    </m:r>
                    <m:r>
                      <a:rPr lang="en-US" altLang="zh-CN" sz="2400" b="0" i="1" smtClean="0">
                        <a:latin typeface="Cambria Math"/>
                        <a:ea typeface="Cambria Math"/>
                      </a:rPr>
                      <m:t>)</m:t>
                    </m:r>
                  </m:oMath>
                </a14:m>
                <a:endParaRPr lang="zh-CN" altLang="en-US" sz="2400" dirty="0"/>
              </a:p>
            </p:txBody>
          </p:sp>
        </mc:Choice>
        <mc:Fallback xmlns="">
          <p:sp>
            <p:nvSpPr>
              <p:cNvPr id="6" name="内容占位符 3"/>
              <p:cNvSpPr>
                <a:spLocks noGrp="1" noRot="1" noChangeAspect="1" noMove="1" noResize="1" noEditPoints="1" noAdjustHandles="1" noChangeArrowheads="1" noChangeShapeType="1" noTextEdit="1"/>
              </p:cNvSpPr>
              <p:nvPr>
                <p:ph idx="1"/>
              </p:nvPr>
            </p:nvSpPr>
            <p:spPr>
              <a:xfrm>
                <a:off x="457200" y="1600200"/>
                <a:ext cx="8579296" cy="4525963"/>
              </a:xfrm>
              <a:blipFill rotWithShape="1">
                <a:blip r:embed="rId2"/>
                <a:stretch>
                  <a:fillRect l="-92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43197335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smtClean="0"/>
              <a:t>7.FC</a:t>
            </a:r>
            <a:r>
              <a:rPr lang="zh-CN" altLang="en-US" dirty="0" smtClean="0"/>
              <a:t>的证明（到教材</a:t>
            </a:r>
            <a:r>
              <a:rPr lang="en-US" altLang="zh-CN" dirty="0" smtClean="0"/>
              <a:t>5.2.5</a:t>
            </a:r>
            <a:r>
              <a:rPr lang="zh-CN" altLang="en-US" dirty="0" smtClean="0"/>
              <a:t>）</a:t>
            </a:r>
            <a:endParaRPr lang="zh-CN" altLang="en-US" dirty="0"/>
          </a:p>
        </p:txBody>
      </p:sp>
      <mc:AlternateContent xmlns:mc="http://schemas.openxmlformats.org/markup-compatibility/2006" xmlns:a14="http://schemas.microsoft.com/office/drawing/2010/main">
        <mc:Choice Requires="a14">
          <p:sp>
            <p:nvSpPr>
              <p:cNvPr id="6" name="内容占位符 3"/>
              <p:cNvSpPr>
                <a:spLocks noGrp="1"/>
              </p:cNvSpPr>
              <p:nvPr>
                <p:ph idx="1"/>
              </p:nvPr>
            </p:nvSpPr>
            <p:spPr>
              <a:xfrm>
                <a:off x="457200" y="1600200"/>
                <a:ext cx="8579296" cy="4525963"/>
              </a:xfrm>
            </p:spPr>
            <p:txBody>
              <a:bodyPr>
                <a:normAutofit/>
              </a:bodyPr>
              <a:lstStyle/>
              <a:p>
                <a:r>
                  <a:rPr lang="en-US" altLang="zh-CN" sz="2400" dirty="0" smtClean="0"/>
                  <a:t>Eg2.</a:t>
                </a:r>
                <a:r>
                  <a:rPr lang="en-US" altLang="zh-CN" sz="2400" dirty="0" smtClean="0">
                    <a:ea typeface="Cambria Math"/>
                  </a:rPr>
                  <a:t> </a:t>
                </a:r>
                <a14:m>
                  <m:oMath xmlns:m="http://schemas.openxmlformats.org/officeDocument/2006/math">
                    <m:r>
                      <a:rPr lang="en-US" altLang="zh-CN" sz="2400" i="1" smtClean="0">
                        <a:latin typeface="Cambria Math"/>
                        <a:ea typeface="Cambria Math"/>
                      </a:rPr>
                      <m:t>∀</m:t>
                    </m:r>
                    <m:r>
                      <a:rPr lang="en-US" altLang="zh-CN" sz="2400" b="0" i="1" smtClean="0">
                        <a:latin typeface="Cambria Math"/>
                        <a:ea typeface="Cambria Math"/>
                      </a:rPr>
                      <m:t>𝑥</m:t>
                    </m:r>
                    <m:d>
                      <m:dPr>
                        <m:ctrlPr>
                          <a:rPr lang="en-US" altLang="zh-CN" sz="2400" i="1" smtClean="0">
                            <a:latin typeface="Cambria Math"/>
                            <a:ea typeface="Cambria Math"/>
                          </a:rPr>
                        </m:ctrlPr>
                      </m:dPr>
                      <m:e>
                        <m:r>
                          <a:rPr lang="en-US" altLang="zh-CN" sz="2400" b="0" i="1" smtClean="0">
                            <a:latin typeface="Cambria Math"/>
                            <a:ea typeface="Cambria Math"/>
                          </a:rPr>
                          <m:t>𝑃</m:t>
                        </m:r>
                        <m:d>
                          <m:dPr>
                            <m:ctrlPr>
                              <a:rPr lang="en-US" altLang="zh-CN" sz="2400" b="0" i="1" smtClean="0">
                                <a:latin typeface="Cambria Math"/>
                                <a:ea typeface="Cambria Math"/>
                              </a:rPr>
                            </m:ctrlPr>
                          </m:dPr>
                          <m:e>
                            <m:r>
                              <a:rPr lang="en-US" altLang="zh-CN" sz="2400" b="0" i="1" smtClean="0">
                                <a:latin typeface="Cambria Math"/>
                                <a:ea typeface="Cambria Math"/>
                              </a:rPr>
                              <m:t>𝑥</m:t>
                            </m:r>
                          </m:e>
                        </m:d>
                        <m:r>
                          <a:rPr lang="en-US" altLang="zh-CN" sz="2400" b="0" i="1" smtClean="0">
                            <a:latin typeface="Cambria Math"/>
                            <a:ea typeface="Cambria Math"/>
                          </a:rPr>
                          <m:t>→⇁</m:t>
                        </m:r>
                        <m:d>
                          <m:dPr>
                            <m:ctrlPr>
                              <a:rPr lang="en-US" altLang="zh-CN" sz="2400" b="0" i="1" smtClean="0">
                                <a:latin typeface="Cambria Math"/>
                                <a:ea typeface="Cambria Math"/>
                              </a:rPr>
                            </m:ctrlPr>
                          </m:dPr>
                          <m:e>
                            <m:r>
                              <a:rPr lang="en-US" altLang="zh-CN" sz="2400" b="0" i="1" smtClean="0">
                                <a:latin typeface="Cambria Math"/>
                                <a:ea typeface="Cambria Math"/>
                              </a:rPr>
                              <m:t>𝑄</m:t>
                            </m:r>
                            <m:d>
                              <m:dPr>
                                <m:ctrlPr>
                                  <a:rPr lang="en-US" altLang="zh-CN" sz="2400" b="0" i="1" smtClean="0">
                                    <a:latin typeface="Cambria Math"/>
                                    <a:ea typeface="Cambria Math"/>
                                  </a:rPr>
                                </m:ctrlPr>
                              </m:dPr>
                              <m:e>
                                <m:r>
                                  <a:rPr lang="en-US" altLang="zh-CN" sz="2400" b="0" i="1" smtClean="0">
                                    <a:latin typeface="Cambria Math"/>
                                    <a:ea typeface="Cambria Math"/>
                                  </a:rPr>
                                  <m:t>𝑥</m:t>
                                </m:r>
                              </m:e>
                            </m:d>
                            <m:r>
                              <a:rPr lang="en-US" altLang="zh-CN" sz="2400" b="0" i="1" smtClean="0">
                                <a:latin typeface="Cambria Math"/>
                                <a:ea typeface="Cambria Math"/>
                              </a:rPr>
                              <m:t>→⇁</m:t>
                            </m:r>
                            <m:r>
                              <a:rPr lang="en-US" altLang="zh-CN" sz="2400" b="0" i="1" smtClean="0">
                                <a:latin typeface="Cambria Math"/>
                                <a:ea typeface="Cambria Math"/>
                              </a:rPr>
                              <m:t>𝑅</m:t>
                            </m:r>
                            <m:d>
                              <m:dPr>
                                <m:ctrlPr>
                                  <a:rPr lang="en-US" altLang="zh-CN" sz="2400" b="0" i="1" smtClean="0">
                                    <a:latin typeface="Cambria Math"/>
                                    <a:ea typeface="Cambria Math"/>
                                  </a:rPr>
                                </m:ctrlPr>
                              </m:dPr>
                              <m:e>
                                <m:r>
                                  <a:rPr lang="en-US" altLang="zh-CN" sz="2400" b="0" i="1" smtClean="0">
                                    <a:latin typeface="Cambria Math"/>
                                    <a:ea typeface="Cambria Math"/>
                                  </a:rPr>
                                  <m:t>𝑥</m:t>
                                </m:r>
                              </m:e>
                            </m:d>
                          </m:e>
                        </m:d>
                      </m:e>
                    </m:d>
                    <m:r>
                      <a:rPr lang="en-US" altLang="zh-CN" sz="2400" i="1">
                        <a:latin typeface="Cambria Math"/>
                        <a:ea typeface="Cambria Math"/>
                      </a:rPr>
                      <m:t>⊢</m:t>
                    </m:r>
                    <m:r>
                      <a:rPr lang="en-US" altLang="zh-CN" sz="2400" i="1" smtClean="0">
                        <a:latin typeface="Cambria Math"/>
                        <a:ea typeface="Cambria Math"/>
                      </a:rPr>
                      <m:t>∃</m:t>
                    </m:r>
                    <m:r>
                      <a:rPr lang="en-US" altLang="zh-CN" sz="2400" b="0" i="1" smtClean="0">
                        <a:latin typeface="Cambria Math"/>
                        <a:ea typeface="Cambria Math"/>
                      </a:rPr>
                      <m:t>𝑥𝑃</m:t>
                    </m:r>
                    <m:d>
                      <m:dPr>
                        <m:ctrlPr>
                          <a:rPr lang="en-US" altLang="zh-CN" sz="2400" b="0" i="1" smtClean="0">
                            <a:latin typeface="Cambria Math"/>
                            <a:ea typeface="Cambria Math"/>
                          </a:rPr>
                        </m:ctrlPr>
                      </m:dPr>
                      <m:e>
                        <m:r>
                          <a:rPr lang="en-US" altLang="zh-CN" sz="2400" b="0" i="1" smtClean="0">
                            <a:latin typeface="Cambria Math"/>
                            <a:ea typeface="Cambria Math"/>
                          </a:rPr>
                          <m:t>𝑥</m:t>
                        </m:r>
                      </m:e>
                    </m:d>
                    <m:r>
                      <a:rPr lang="en-US" altLang="zh-CN" sz="2400" b="0" i="1" smtClean="0">
                        <a:latin typeface="Cambria Math"/>
                        <a:ea typeface="Cambria Math"/>
                      </a:rPr>
                      <m:t>→</m:t>
                    </m:r>
                    <m:r>
                      <a:rPr lang="en-US" altLang="zh-CN" sz="2400" b="0" i="1" smtClean="0">
                        <a:latin typeface="Cambria Math"/>
                        <a:ea typeface="Cambria Math"/>
                      </a:rPr>
                      <m:t>𝑄</m:t>
                    </m:r>
                    <m:r>
                      <a:rPr lang="en-US" altLang="zh-CN" sz="2400" b="0" i="1" smtClean="0">
                        <a:latin typeface="Cambria Math"/>
                        <a:ea typeface="Cambria Math"/>
                      </a:rPr>
                      <m:t>(</m:t>
                    </m:r>
                    <m:r>
                      <a:rPr lang="en-US" altLang="zh-CN" sz="2400" b="0" i="1" smtClean="0">
                        <a:latin typeface="Cambria Math"/>
                        <a:ea typeface="Cambria Math"/>
                      </a:rPr>
                      <m:t>𝑦</m:t>
                    </m:r>
                    <m:r>
                      <a:rPr lang="en-US" altLang="zh-CN" sz="2400" b="0" i="1" smtClean="0">
                        <a:latin typeface="Cambria Math"/>
                        <a:ea typeface="Cambria Math"/>
                      </a:rPr>
                      <m:t>)</m:t>
                    </m:r>
                  </m:oMath>
                </a14:m>
                <a:endParaRPr lang="zh-CN" altLang="en-US" sz="2400" dirty="0"/>
              </a:p>
            </p:txBody>
          </p:sp>
        </mc:Choice>
        <mc:Fallback xmlns="">
          <p:sp>
            <p:nvSpPr>
              <p:cNvPr id="6" name="内容占位符 3"/>
              <p:cNvSpPr>
                <a:spLocks noGrp="1" noRot="1" noChangeAspect="1" noMove="1" noResize="1" noEditPoints="1" noAdjustHandles="1" noChangeArrowheads="1" noChangeShapeType="1" noTextEdit="1"/>
              </p:cNvSpPr>
              <p:nvPr>
                <p:ph idx="1"/>
              </p:nvPr>
            </p:nvSpPr>
            <p:spPr>
              <a:xfrm>
                <a:off x="457200" y="1600200"/>
                <a:ext cx="8579296" cy="4525963"/>
              </a:xfrm>
              <a:blipFill rotWithShape="1">
                <a:blip r:embed="rId2"/>
                <a:stretch>
                  <a:fillRect l="-924"/>
                </a:stretch>
              </a:blipFill>
            </p:spPr>
            <p:txBody>
              <a:bodyPr/>
              <a:lstStyle/>
              <a:p>
                <a:r>
                  <a:rPr lang="zh-CN" altLang="en-US">
                    <a:noFill/>
                  </a:rPr>
                  <a:t> </a:t>
                </a:r>
              </a:p>
            </p:txBody>
          </p:sp>
        </mc:Fallback>
      </mc:AlternateContent>
      <p:pic>
        <p:nvPicPr>
          <p:cNvPr id="8195"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6200000">
            <a:off x="2437578" y="-98055"/>
            <a:ext cx="4032450" cy="89076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5900677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smtClean="0"/>
              <a:t>7.FC</a:t>
            </a:r>
            <a:r>
              <a:rPr lang="zh-CN" altLang="en-US" dirty="0" smtClean="0"/>
              <a:t>的证明（到教材</a:t>
            </a:r>
            <a:r>
              <a:rPr lang="en-US" altLang="zh-CN" dirty="0" smtClean="0"/>
              <a:t>5.2.5</a:t>
            </a:r>
            <a:r>
              <a:rPr lang="zh-CN" altLang="en-US" dirty="0" smtClean="0"/>
              <a:t>）</a:t>
            </a:r>
            <a:endParaRPr lang="zh-CN" altLang="en-US" dirty="0"/>
          </a:p>
        </p:txBody>
      </p:sp>
      <mc:AlternateContent xmlns:mc="http://schemas.openxmlformats.org/markup-compatibility/2006" xmlns:a14="http://schemas.microsoft.com/office/drawing/2010/main">
        <mc:Choice Requires="a14">
          <p:sp>
            <p:nvSpPr>
              <p:cNvPr id="6" name="内容占位符 3"/>
              <p:cNvSpPr>
                <a:spLocks noGrp="1"/>
              </p:cNvSpPr>
              <p:nvPr>
                <p:ph idx="1"/>
              </p:nvPr>
            </p:nvSpPr>
            <p:spPr>
              <a:xfrm>
                <a:off x="457200" y="1600200"/>
                <a:ext cx="8579296" cy="4525963"/>
              </a:xfrm>
            </p:spPr>
            <p:txBody>
              <a:bodyPr>
                <a:normAutofit/>
              </a:bodyPr>
              <a:lstStyle/>
              <a:p>
                <a:r>
                  <a:rPr lang="en-US" altLang="zh-CN" sz="2400" dirty="0" smtClean="0"/>
                  <a:t>Eg2.</a:t>
                </a:r>
                <a:r>
                  <a:rPr lang="en-US" altLang="zh-CN" sz="2400" dirty="0" smtClean="0">
                    <a:ea typeface="Cambria Math"/>
                  </a:rPr>
                  <a:t> </a:t>
                </a:r>
                <a14:m>
                  <m:oMath xmlns:m="http://schemas.openxmlformats.org/officeDocument/2006/math">
                    <m:r>
                      <a:rPr lang="en-US" altLang="zh-CN" sz="2400" i="1" smtClean="0">
                        <a:latin typeface="Cambria Math"/>
                        <a:ea typeface="Cambria Math"/>
                      </a:rPr>
                      <m:t>∀</m:t>
                    </m:r>
                    <m:r>
                      <a:rPr lang="en-US" altLang="zh-CN" sz="2400" b="0" i="1" smtClean="0">
                        <a:latin typeface="Cambria Math"/>
                        <a:ea typeface="Cambria Math"/>
                      </a:rPr>
                      <m:t>𝑥</m:t>
                    </m:r>
                    <m:d>
                      <m:dPr>
                        <m:ctrlPr>
                          <a:rPr lang="en-US" altLang="zh-CN" sz="2400" i="1" smtClean="0">
                            <a:latin typeface="Cambria Math"/>
                            <a:ea typeface="Cambria Math"/>
                          </a:rPr>
                        </m:ctrlPr>
                      </m:dPr>
                      <m:e>
                        <m:r>
                          <a:rPr lang="en-US" altLang="zh-CN" sz="2400" b="0" i="1" smtClean="0">
                            <a:latin typeface="Cambria Math"/>
                            <a:ea typeface="Cambria Math"/>
                          </a:rPr>
                          <m:t>𝑃</m:t>
                        </m:r>
                        <m:d>
                          <m:dPr>
                            <m:ctrlPr>
                              <a:rPr lang="en-US" altLang="zh-CN" sz="2400" b="0" i="1" smtClean="0">
                                <a:latin typeface="Cambria Math"/>
                                <a:ea typeface="Cambria Math"/>
                              </a:rPr>
                            </m:ctrlPr>
                          </m:dPr>
                          <m:e>
                            <m:r>
                              <a:rPr lang="en-US" altLang="zh-CN" sz="2400" b="0" i="1" smtClean="0">
                                <a:latin typeface="Cambria Math"/>
                                <a:ea typeface="Cambria Math"/>
                              </a:rPr>
                              <m:t>𝑥</m:t>
                            </m:r>
                          </m:e>
                        </m:d>
                        <m:r>
                          <a:rPr lang="en-US" altLang="zh-CN" sz="2400" b="0" i="1" smtClean="0">
                            <a:latin typeface="Cambria Math"/>
                            <a:ea typeface="Cambria Math"/>
                          </a:rPr>
                          <m:t>→⇁</m:t>
                        </m:r>
                        <m:d>
                          <m:dPr>
                            <m:ctrlPr>
                              <a:rPr lang="en-US" altLang="zh-CN" sz="2400" b="0" i="1" smtClean="0">
                                <a:latin typeface="Cambria Math"/>
                                <a:ea typeface="Cambria Math"/>
                              </a:rPr>
                            </m:ctrlPr>
                          </m:dPr>
                          <m:e>
                            <m:r>
                              <a:rPr lang="en-US" altLang="zh-CN" sz="2400" b="0" i="1" smtClean="0">
                                <a:latin typeface="Cambria Math"/>
                                <a:ea typeface="Cambria Math"/>
                              </a:rPr>
                              <m:t>𝑄</m:t>
                            </m:r>
                            <m:d>
                              <m:dPr>
                                <m:ctrlPr>
                                  <a:rPr lang="en-US" altLang="zh-CN" sz="2400" b="0" i="1" smtClean="0">
                                    <a:latin typeface="Cambria Math"/>
                                    <a:ea typeface="Cambria Math"/>
                                  </a:rPr>
                                </m:ctrlPr>
                              </m:dPr>
                              <m:e>
                                <m:r>
                                  <a:rPr lang="en-US" altLang="zh-CN" sz="2400" b="0" i="1" smtClean="0">
                                    <a:latin typeface="Cambria Math"/>
                                    <a:ea typeface="Cambria Math"/>
                                  </a:rPr>
                                  <m:t>𝑥</m:t>
                                </m:r>
                              </m:e>
                            </m:d>
                            <m:r>
                              <a:rPr lang="en-US" altLang="zh-CN" sz="2400" b="0" i="1" smtClean="0">
                                <a:latin typeface="Cambria Math"/>
                                <a:ea typeface="Cambria Math"/>
                              </a:rPr>
                              <m:t>→⇁</m:t>
                            </m:r>
                            <m:r>
                              <a:rPr lang="en-US" altLang="zh-CN" sz="2400" b="0" i="1" smtClean="0">
                                <a:latin typeface="Cambria Math"/>
                                <a:ea typeface="Cambria Math"/>
                              </a:rPr>
                              <m:t>𝑅</m:t>
                            </m:r>
                            <m:d>
                              <m:dPr>
                                <m:ctrlPr>
                                  <a:rPr lang="en-US" altLang="zh-CN" sz="2400" b="0" i="1" smtClean="0">
                                    <a:latin typeface="Cambria Math"/>
                                    <a:ea typeface="Cambria Math"/>
                                  </a:rPr>
                                </m:ctrlPr>
                              </m:dPr>
                              <m:e>
                                <m:r>
                                  <a:rPr lang="en-US" altLang="zh-CN" sz="2400" b="0" i="1" smtClean="0">
                                    <a:latin typeface="Cambria Math"/>
                                    <a:ea typeface="Cambria Math"/>
                                  </a:rPr>
                                  <m:t>𝑥</m:t>
                                </m:r>
                              </m:e>
                            </m:d>
                          </m:e>
                        </m:d>
                      </m:e>
                    </m:d>
                    <m:r>
                      <a:rPr lang="en-US" altLang="zh-CN" sz="2400" i="1">
                        <a:latin typeface="Cambria Math"/>
                        <a:ea typeface="Cambria Math"/>
                      </a:rPr>
                      <m:t>⊢</m:t>
                    </m:r>
                    <m:r>
                      <a:rPr lang="en-US" altLang="zh-CN" sz="2400" i="1" smtClean="0">
                        <a:latin typeface="Cambria Math"/>
                        <a:ea typeface="Cambria Math"/>
                      </a:rPr>
                      <m:t>∃</m:t>
                    </m:r>
                    <m:r>
                      <a:rPr lang="en-US" altLang="zh-CN" sz="2400" b="0" i="1" smtClean="0">
                        <a:latin typeface="Cambria Math"/>
                        <a:ea typeface="Cambria Math"/>
                      </a:rPr>
                      <m:t>𝑥𝑃</m:t>
                    </m:r>
                    <m:d>
                      <m:dPr>
                        <m:ctrlPr>
                          <a:rPr lang="en-US" altLang="zh-CN" sz="2400" b="0" i="1" smtClean="0">
                            <a:latin typeface="Cambria Math"/>
                            <a:ea typeface="Cambria Math"/>
                          </a:rPr>
                        </m:ctrlPr>
                      </m:dPr>
                      <m:e>
                        <m:r>
                          <a:rPr lang="en-US" altLang="zh-CN" sz="2400" b="0" i="1" smtClean="0">
                            <a:latin typeface="Cambria Math"/>
                            <a:ea typeface="Cambria Math"/>
                          </a:rPr>
                          <m:t>𝑥</m:t>
                        </m:r>
                      </m:e>
                    </m:d>
                    <m:r>
                      <a:rPr lang="en-US" altLang="zh-CN" sz="2400" b="0" i="1" smtClean="0">
                        <a:latin typeface="Cambria Math"/>
                        <a:ea typeface="Cambria Math"/>
                      </a:rPr>
                      <m:t>→</m:t>
                    </m:r>
                    <m:r>
                      <a:rPr lang="en-US" altLang="zh-CN" sz="2400" b="0" i="1" smtClean="0">
                        <a:latin typeface="Cambria Math"/>
                        <a:ea typeface="Cambria Math"/>
                      </a:rPr>
                      <m:t>𝑄</m:t>
                    </m:r>
                    <m:r>
                      <a:rPr lang="en-US" altLang="zh-CN" sz="2400" b="0" i="1" smtClean="0">
                        <a:latin typeface="Cambria Math"/>
                        <a:ea typeface="Cambria Math"/>
                      </a:rPr>
                      <m:t>(</m:t>
                    </m:r>
                    <m:r>
                      <a:rPr lang="en-US" altLang="zh-CN" sz="2400" b="0" i="1" smtClean="0">
                        <a:latin typeface="Cambria Math"/>
                        <a:ea typeface="Cambria Math"/>
                      </a:rPr>
                      <m:t>𝑦</m:t>
                    </m:r>
                    <m:r>
                      <a:rPr lang="en-US" altLang="zh-CN" sz="2400" b="0" i="1" smtClean="0">
                        <a:latin typeface="Cambria Math"/>
                        <a:ea typeface="Cambria Math"/>
                      </a:rPr>
                      <m:t>)</m:t>
                    </m:r>
                  </m:oMath>
                </a14:m>
                <a:endParaRPr lang="zh-CN" altLang="en-US" sz="2400" dirty="0"/>
              </a:p>
            </p:txBody>
          </p:sp>
        </mc:Choice>
        <mc:Fallback xmlns="">
          <p:sp>
            <p:nvSpPr>
              <p:cNvPr id="6" name="内容占位符 3"/>
              <p:cNvSpPr>
                <a:spLocks noGrp="1" noRot="1" noChangeAspect="1" noMove="1" noResize="1" noEditPoints="1" noAdjustHandles="1" noChangeArrowheads="1" noChangeShapeType="1" noTextEdit="1"/>
              </p:cNvSpPr>
              <p:nvPr>
                <p:ph idx="1"/>
              </p:nvPr>
            </p:nvSpPr>
            <p:spPr>
              <a:xfrm>
                <a:off x="457200" y="1600200"/>
                <a:ext cx="8579296" cy="4525963"/>
              </a:xfrm>
              <a:blipFill rotWithShape="1">
                <a:blip r:embed="rId2"/>
                <a:stretch>
                  <a:fillRect l="-924"/>
                </a:stretch>
              </a:blipFill>
            </p:spPr>
            <p:txBody>
              <a:bodyPr/>
              <a:lstStyle/>
              <a:p>
                <a:r>
                  <a:rPr lang="zh-CN" altLang="en-US">
                    <a:noFill/>
                  </a:rPr>
                  <a:t> </a:t>
                </a:r>
              </a:p>
            </p:txBody>
          </p:sp>
        </mc:Fallback>
      </mc:AlternateContent>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491" y="2492896"/>
            <a:ext cx="9096509" cy="36724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9222242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2.</a:t>
            </a:r>
            <a:r>
              <a:rPr lang="zh-CN" altLang="en-US" dirty="0" smtClean="0"/>
              <a:t>主范式的求解</a:t>
            </a:r>
            <a:endParaRPr lang="zh-CN" altLang="en-US" dirty="0"/>
          </a:p>
        </p:txBody>
      </p:sp>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16200000">
            <a:off x="1859070" y="669323"/>
            <a:ext cx="5353853" cy="64087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0700364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2.</a:t>
            </a:r>
            <a:r>
              <a:rPr lang="zh-CN" altLang="en-US" dirty="0" smtClean="0"/>
              <a:t>主范式的求解</a:t>
            </a:r>
            <a:endParaRPr lang="zh-CN" altLang="en-US" dirty="0"/>
          </a:p>
        </p:txBody>
      </p:sp>
      <p:pic>
        <p:nvPicPr>
          <p:cNvPr id="307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16200000">
            <a:off x="1914228" y="758181"/>
            <a:ext cx="5387554" cy="6408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7035623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2.</a:t>
            </a:r>
            <a:r>
              <a:rPr lang="zh-CN" altLang="en-US" dirty="0" smtClean="0"/>
              <a:t>主范式的求解</a:t>
            </a:r>
            <a:endParaRPr lang="zh-CN" altLang="en-US" dirty="0"/>
          </a:p>
        </p:txBody>
      </p:sp>
      <p:pic>
        <p:nvPicPr>
          <p:cNvPr id="409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55576" y="1412776"/>
            <a:ext cx="7010204" cy="5330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0654827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9"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16200000">
            <a:off x="2134812" y="65746"/>
            <a:ext cx="4824536" cy="83030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标题 1"/>
          <p:cNvSpPr>
            <a:spLocks noGrp="1"/>
          </p:cNvSpPr>
          <p:nvPr>
            <p:ph type="title"/>
          </p:nvPr>
        </p:nvSpPr>
        <p:spPr/>
        <p:txBody>
          <a:bodyPr/>
          <a:lstStyle/>
          <a:p>
            <a:r>
              <a:rPr lang="en-US" altLang="zh-CN" dirty="0" smtClean="0"/>
              <a:t>2.</a:t>
            </a:r>
            <a:r>
              <a:rPr lang="zh-CN" altLang="en-US" dirty="0" smtClean="0"/>
              <a:t>主范式的求解</a:t>
            </a:r>
            <a:endParaRPr lang="zh-CN" altLang="en-US" dirty="0"/>
          </a:p>
        </p:txBody>
      </p:sp>
      <p:pic>
        <p:nvPicPr>
          <p:cNvPr id="4098"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755576" y="1412776"/>
            <a:ext cx="7010204" cy="5330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1081569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L="285750" indent="-285750"/>
            <a:r>
              <a:rPr lang="en-US" altLang="zh-CN" dirty="0"/>
              <a:t>3</a:t>
            </a:r>
            <a:r>
              <a:rPr lang="en-US" altLang="zh-CN" dirty="0" smtClean="0"/>
              <a:t>.</a:t>
            </a:r>
            <a:r>
              <a:rPr lang="zh-CN" altLang="en-US" dirty="0" smtClean="0"/>
              <a:t>逻辑联结词的完备集相互表示</a:t>
            </a:r>
            <a:endParaRPr lang="en-US" altLang="zh-CN" dirty="0" smtClean="0"/>
          </a:p>
        </p:txBody>
      </p:sp>
      <p:pic>
        <p:nvPicPr>
          <p:cNvPr id="512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16200000">
            <a:off x="2513791" y="-718278"/>
            <a:ext cx="3960441" cy="8942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57388161"/>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361</TotalTime>
  <Words>1415</Words>
  <Application>Microsoft Office PowerPoint</Application>
  <PresentationFormat>全屏显示(4:3)</PresentationFormat>
  <Paragraphs>133</Paragraphs>
  <Slides>44</Slides>
  <Notes>0</Notes>
  <HiddenSlides>0</HiddenSlides>
  <MMClips>0</MMClips>
  <ScaleCrop>false</ScaleCrop>
  <HeadingPairs>
    <vt:vector size="4" baseType="variant">
      <vt:variant>
        <vt:lpstr>主题</vt:lpstr>
      </vt:variant>
      <vt:variant>
        <vt:i4>1</vt:i4>
      </vt:variant>
      <vt:variant>
        <vt:lpstr>幻灯片标题</vt:lpstr>
      </vt:variant>
      <vt:variant>
        <vt:i4>44</vt:i4>
      </vt:variant>
    </vt:vector>
  </HeadingPairs>
  <TitlesOfParts>
    <vt:vector size="45" baseType="lpstr">
      <vt:lpstr>Office 主题​​</vt:lpstr>
      <vt:lpstr>数理逻辑复习讲座</vt:lpstr>
      <vt:lpstr>PowerPoint 演示文稿</vt:lpstr>
      <vt:lpstr>1.基本概念</vt:lpstr>
      <vt:lpstr>1.基本概念</vt:lpstr>
      <vt:lpstr>2.主范式的求解</vt:lpstr>
      <vt:lpstr>2.主范式的求解</vt:lpstr>
      <vt:lpstr>2.主范式的求解</vt:lpstr>
      <vt:lpstr>2.主范式的求解</vt:lpstr>
      <vt:lpstr>3.逻辑联结词的完备集相互表示</vt:lpstr>
      <vt:lpstr>3.逻辑联结词的完备集相互表示</vt:lpstr>
      <vt:lpstr>3.逻辑联结词的完备集相互表示</vt:lpstr>
      <vt:lpstr>4.PC的证明</vt:lpstr>
      <vt:lpstr>4.PC的证明</vt:lpstr>
      <vt:lpstr>4.PC的证明</vt:lpstr>
      <vt:lpstr>4.PC的证明</vt:lpstr>
      <vt:lpstr>4.PC的证明</vt:lpstr>
      <vt:lpstr>4.PC的证明</vt:lpstr>
      <vt:lpstr>4.PC的证明</vt:lpstr>
      <vt:lpstr>4.PC的证明</vt:lpstr>
      <vt:lpstr>4.PC的证明</vt:lpstr>
      <vt:lpstr>4.PC的证明</vt:lpstr>
      <vt:lpstr>4.PC的证明</vt:lpstr>
      <vt:lpstr>4.PC的证明</vt:lpstr>
      <vt:lpstr>4.PC的证明</vt:lpstr>
      <vt:lpstr>4.PC的证明</vt:lpstr>
      <vt:lpstr>5.ND的证明</vt:lpstr>
      <vt:lpstr>5.ND的证明</vt:lpstr>
      <vt:lpstr>5.ND的证明</vt:lpstr>
      <vt:lpstr>5.ND的证明</vt:lpstr>
      <vt:lpstr>5.ND的证明</vt:lpstr>
      <vt:lpstr>5.ND的证明</vt:lpstr>
      <vt:lpstr>5.ND的证明</vt:lpstr>
      <vt:lpstr>5.ND的证明</vt:lpstr>
      <vt:lpstr>5.ND的证明</vt:lpstr>
      <vt:lpstr>6.自然语句的谓词表示</vt:lpstr>
      <vt:lpstr>6.自然语句的谓词表示</vt:lpstr>
      <vt:lpstr>7.FC的证明（到教材5.2.5）</vt:lpstr>
      <vt:lpstr>7.FC的证明（到教材5.2.5）</vt:lpstr>
      <vt:lpstr>7.FC的证明（到教材5.2.5）</vt:lpstr>
      <vt:lpstr>7.FC的证明（到教材5.2.5）</vt:lpstr>
      <vt:lpstr>7.FC的证明（到教材5.2.5）</vt:lpstr>
      <vt:lpstr>7.FC的证明（到教材5.2.5）</vt:lpstr>
      <vt:lpstr>7.FC的证明（到教材5.2.5）</vt:lpstr>
      <vt:lpstr>7.FC的证明（到教材5.2.5）</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数理逻辑复习讲座</dc:title>
  <dc:creator>Windows User</dc:creator>
  <cp:lastModifiedBy>Windows User</cp:lastModifiedBy>
  <cp:revision>31</cp:revision>
  <dcterms:created xsi:type="dcterms:W3CDTF">2021-12-24T12:52:08Z</dcterms:created>
  <dcterms:modified xsi:type="dcterms:W3CDTF">2021-12-30T10:36:27Z</dcterms:modified>
</cp:coreProperties>
</file>